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4" r:id="rId1"/>
    <p:sldMasterId id="2147483802" r:id="rId2"/>
  </p:sldMasterIdLst>
  <p:notesMasterIdLst>
    <p:notesMasterId r:id="rId60"/>
  </p:notesMasterIdLst>
  <p:sldIdLst>
    <p:sldId id="256" r:id="rId3"/>
    <p:sldId id="277" r:id="rId4"/>
    <p:sldId id="266" r:id="rId5"/>
    <p:sldId id="260" r:id="rId6"/>
    <p:sldId id="261" r:id="rId7"/>
    <p:sldId id="267" r:id="rId8"/>
    <p:sldId id="268" r:id="rId9"/>
    <p:sldId id="278" r:id="rId10"/>
    <p:sldId id="270" r:id="rId11"/>
    <p:sldId id="271" r:id="rId12"/>
    <p:sldId id="287" r:id="rId13"/>
    <p:sldId id="288" r:id="rId14"/>
    <p:sldId id="294" r:id="rId15"/>
    <p:sldId id="293" r:id="rId16"/>
    <p:sldId id="292" r:id="rId17"/>
    <p:sldId id="295" r:id="rId18"/>
    <p:sldId id="296" r:id="rId19"/>
    <p:sldId id="291" r:id="rId20"/>
    <p:sldId id="299" r:id="rId21"/>
    <p:sldId id="300" r:id="rId22"/>
    <p:sldId id="302" r:id="rId23"/>
    <p:sldId id="301" r:id="rId24"/>
    <p:sldId id="303" r:id="rId25"/>
    <p:sldId id="309" r:id="rId26"/>
    <p:sldId id="323" r:id="rId27"/>
    <p:sldId id="324" r:id="rId28"/>
    <p:sldId id="325" r:id="rId29"/>
    <p:sldId id="326" r:id="rId30"/>
    <p:sldId id="327" r:id="rId31"/>
    <p:sldId id="290" r:id="rId32"/>
    <p:sldId id="297" r:id="rId33"/>
    <p:sldId id="298" r:id="rId34"/>
    <p:sldId id="328" r:id="rId35"/>
    <p:sldId id="269" r:id="rId36"/>
    <p:sldId id="279" r:id="rId37"/>
    <p:sldId id="272" r:id="rId38"/>
    <p:sldId id="273" r:id="rId39"/>
    <p:sldId id="274" r:id="rId40"/>
    <p:sldId id="275" r:id="rId41"/>
    <p:sldId id="280" r:id="rId42"/>
    <p:sldId id="281" r:id="rId43"/>
    <p:sldId id="282" r:id="rId44"/>
    <p:sldId id="283" r:id="rId45"/>
    <p:sldId id="284" r:id="rId46"/>
    <p:sldId id="320" r:id="rId47"/>
    <p:sldId id="286" r:id="rId48"/>
    <p:sldId id="321" r:id="rId49"/>
    <p:sldId id="311" r:id="rId50"/>
    <p:sldId id="313" r:id="rId51"/>
    <p:sldId id="315" r:id="rId52"/>
    <p:sldId id="316" r:id="rId53"/>
    <p:sldId id="312" r:id="rId54"/>
    <p:sldId id="317" r:id="rId55"/>
    <p:sldId id="314" r:id="rId56"/>
    <p:sldId id="318" r:id="rId57"/>
    <p:sldId id="319" r:id="rId58"/>
    <p:sldId id="322"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84959" autoAdjust="0"/>
  </p:normalViewPr>
  <p:slideViewPr>
    <p:cSldViewPr snapToGrid="0">
      <p:cViewPr varScale="1">
        <p:scale>
          <a:sx n="97" d="100"/>
          <a:sy n="97" d="100"/>
        </p:scale>
        <p:origin x="870" y="78"/>
      </p:cViewPr>
      <p:guideLst/>
    </p:cSldViewPr>
  </p:slideViewPr>
  <p:outlineViewPr>
    <p:cViewPr>
      <p:scale>
        <a:sx n="33" d="100"/>
        <a:sy n="33" d="100"/>
      </p:scale>
      <p:origin x="0" y="-10368"/>
    </p:cViewPr>
  </p:outlineViewPr>
  <p:notesTextViewPr>
    <p:cViewPr>
      <p:scale>
        <a:sx n="1" d="1"/>
        <a:sy n="1" d="1"/>
      </p:scale>
      <p:origin x="0" y="0"/>
    </p:cViewPr>
  </p:notesTextViewPr>
  <p:sorterViewPr>
    <p:cViewPr>
      <p:scale>
        <a:sx n="100" d="100"/>
        <a:sy n="100" d="100"/>
      </p:scale>
      <p:origin x="0" y="-20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281DC-3243-4857-86BA-089C4C7CAAB5}" type="datetimeFigureOut">
              <a:rPr lang="es-CL" smtClean="0"/>
              <a:t>16-08-2020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DFA15-27CC-42D0-B33E-95310A262A3B}" type="slidenum">
              <a:rPr lang="es-CL" smtClean="0"/>
              <a:t>‹Nº›</a:t>
            </a:fld>
            <a:endParaRPr lang="es-CL"/>
          </a:p>
        </p:txBody>
      </p:sp>
    </p:spTree>
    <p:extLst>
      <p:ext uri="{BB962C8B-B14F-4D97-AF65-F5344CB8AC3E}">
        <p14:creationId xmlns:p14="http://schemas.microsoft.com/office/powerpoint/2010/main" val="42948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Buenas tardes profesores de la comisión e invitado. Mi nombre es Gabriel Sanhueza y procederé a presentar la defensa para mi proyecto de titulación.</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1</a:t>
            </a:fld>
            <a:endParaRPr lang="es-CL"/>
          </a:p>
        </p:txBody>
      </p:sp>
    </p:spTree>
    <p:extLst>
      <p:ext uri="{BB962C8B-B14F-4D97-AF65-F5344CB8AC3E}">
        <p14:creationId xmlns:p14="http://schemas.microsoft.com/office/powerpoint/2010/main" val="238265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12</a:t>
            </a:fld>
            <a:endParaRPr lang="es-CL"/>
          </a:p>
        </p:txBody>
      </p:sp>
    </p:spTree>
    <p:extLst>
      <p:ext uri="{BB962C8B-B14F-4D97-AF65-F5344CB8AC3E}">
        <p14:creationId xmlns:p14="http://schemas.microsoft.com/office/powerpoint/2010/main" val="181478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Las tecnologías utilizadas fueron Java, </a:t>
            </a:r>
            <a:r>
              <a:rPr lang="es-MX" sz="1200" b="0" kern="1200" dirty="0" err="1">
                <a:solidFill>
                  <a:schemeClr val="tx1"/>
                </a:solidFill>
                <a:effectLst/>
                <a:latin typeface="+mn-lt"/>
                <a:ea typeface="+mn-ea"/>
                <a:cs typeface="+mn-cs"/>
              </a:rPr>
              <a:t>JavaFX</a:t>
            </a:r>
            <a:r>
              <a:rPr lang="es-MX" sz="1200" b="0" kern="1200" dirty="0">
                <a:solidFill>
                  <a:schemeClr val="tx1"/>
                </a:solidFill>
                <a:effectLst/>
                <a:latin typeface="+mn-lt"/>
                <a:ea typeface="+mn-ea"/>
                <a:cs typeface="+mn-cs"/>
              </a:rPr>
              <a:t> y la librería </a:t>
            </a:r>
            <a:r>
              <a:rPr lang="es-MX" sz="1200" b="0" kern="1200" dirty="0" err="1">
                <a:solidFill>
                  <a:schemeClr val="tx1"/>
                </a:solidFill>
                <a:effectLst/>
                <a:latin typeface="+mn-lt"/>
                <a:ea typeface="+mn-ea"/>
                <a:cs typeface="+mn-cs"/>
              </a:rPr>
              <a:t>EpanetToolkit</a:t>
            </a:r>
            <a:r>
              <a:rPr lang="es-MX" sz="1200" b="0" kern="1200" dirty="0">
                <a:solidFill>
                  <a:schemeClr val="tx1"/>
                </a:solidFill>
                <a:effectLst/>
                <a:latin typeface="+mn-lt"/>
                <a:ea typeface="+mn-ea"/>
                <a:cs typeface="+mn-cs"/>
              </a:rPr>
              <a:t> para realizar las simulaciones hidráulicas.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La elección de Java como lenguaje de programación se debe a que éste fue el solicitado por el cliente, puesto que permite la incorporación directa de algunas herramientas ya desarrolladas.</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13</a:t>
            </a:fld>
            <a:endParaRPr lang="es-CL"/>
          </a:p>
        </p:txBody>
      </p:sp>
    </p:spTree>
    <p:extLst>
      <p:ext uri="{BB962C8B-B14F-4D97-AF65-F5344CB8AC3E}">
        <p14:creationId xmlns:p14="http://schemas.microsoft.com/office/powerpoint/2010/main" val="215786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Durante la fase de requisitos, se capturaron y priorizaron los requisitos generados en cada iteración agregando estos finalmente a un documento de especificación formal de requisitos.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En total se obtuvieron 32 requisitos de usuarios y se generó como salida de esta fase un documento en que se especifican estos requisitos siguiendo el formato mostrado en la ilustración.</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14</a:t>
            </a:fld>
            <a:endParaRPr lang="es-CL"/>
          </a:p>
        </p:txBody>
      </p:sp>
    </p:spTree>
    <p:extLst>
      <p:ext uri="{BB962C8B-B14F-4D97-AF65-F5344CB8AC3E}">
        <p14:creationId xmlns:p14="http://schemas.microsoft.com/office/powerpoint/2010/main" val="1402300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Durante la fase de diseño se realizo la conceptualización del software generando como resultado un documento de diseño en que se especifica la arquitectura física y arquitectura lógica, </a:t>
            </a:r>
            <a:r>
              <a:rPr lang="es-MX" sz="1200" b="0" kern="1200" dirty="0" err="1">
                <a:solidFill>
                  <a:schemeClr val="tx1"/>
                </a:solidFill>
                <a:effectLst/>
                <a:latin typeface="+mn-lt"/>
                <a:ea typeface="+mn-ea"/>
                <a:cs typeface="+mn-cs"/>
              </a:rPr>
              <a:t>asi</a:t>
            </a:r>
            <a:r>
              <a:rPr lang="es-MX" sz="1200" b="0" kern="1200" dirty="0">
                <a:solidFill>
                  <a:schemeClr val="tx1"/>
                </a:solidFill>
                <a:effectLst/>
                <a:latin typeface="+mn-lt"/>
                <a:ea typeface="+mn-ea"/>
                <a:cs typeface="+mn-cs"/>
              </a:rPr>
              <a:t> como una serie de diagramas de clase y secuencia junto con los diseños de las interfaces.</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15</a:t>
            </a:fld>
            <a:endParaRPr lang="es-CL"/>
          </a:p>
        </p:txBody>
      </p:sp>
    </p:spTree>
    <p:extLst>
      <p:ext uri="{BB962C8B-B14F-4D97-AF65-F5344CB8AC3E}">
        <p14:creationId xmlns:p14="http://schemas.microsoft.com/office/powerpoint/2010/main" val="392514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 arquitectura física utilizada consiste en la monolítica, puesto que la aplicación no tiene interacción con otros sistemas computacionales y está diseñada para operar localmente en el equipo del usuario que la utilice.</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16</a:t>
            </a:fld>
            <a:endParaRPr lang="es-CL"/>
          </a:p>
        </p:txBody>
      </p:sp>
    </p:spTree>
    <p:extLst>
      <p:ext uri="{BB962C8B-B14F-4D97-AF65-F5344CB8AC3E}">
        <p14:creationId xmlns:p14="http://schemas.microsoft.com/office/powerpoint/2010/main" val="447880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 arquitectura lógica consiste en la Modelo-Vista-Controlador. Esta arquitectura, permite dividir las responsabilidades de cada modulo separando el código para generar la interfaz de el utilizado para la lógica de la aplicación.</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17</a:t>
            </a:fld>
            <a:endParaRPr lang="es-CL"/>
          </a:p>
        </p:txBody>
      </p:sp>
    </p:spTree>
    <p:extLst>
      <p:ext uri="{BB962C8B-B14F-4D97-AF65-F5344CB8AC3E}">
        <p14:creationId xmlns:p14="http://schemas.microsoft.com/office/powerpoint/2010/main" val="2434608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Durante la fase de implementación se realizo la codificación de las funcionalidades de la aplicación y el manual de usuario de ésta.</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A continuación de mostrara como resultado de esta fase las interfaces gráficas implementadas para la aplicación.</a:t>
            </a:r>
          </a:p>
          <a:p>
            <a:endParaRPr lang="es-MX" sz="1200" b="0" kern="1200" dirty="0">
              <a:solidFill>
                <a:schemeClr val="tx1"/>
              </a:solidFill>
              <a:effectLst/>
              <a:latin typeface="+mn-lt"/>
              <a:ea typeface="+mn-ea"/>
              <a:cs typeface="+mn-cs"/>
            </a:endParaRPr>
          </a:p>
          <a:p>
            <a:r>
              <a:rPr lang="es-MX" sz="1200" b="0" kern="1200" dirty="0">
                <a:solidFill>
                  <a:schemeClr val="tx1"/>
                </a:solidFill>
                <a:effectLst/>
                <a:latin typeface="+mn-lt"/>
                <a:ea typeface="+mn-ea"/>
                <a:cs typeface="+mn-cs"/>
              </a:rPr>
              <a:t>La primera interfaz corresponde a la principal desde esta interfaz se pueden visualizar es esquema de la red, ver los elementos que la conforman y su configuración, realizar la simulación utilizando los valores definidos en el archivo de configuración de red y seleccionar el problema a optimizar.</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18</a:t>
            </a:fld>
            <a:endParaRPr lang="es-CL"/>
          </a:p>
        </p:txBody>
      </p:sp>
    </p:spTree>
    <p:extLst>
      <p:ext uri="{BB962C8B-B14F-4D97-AF65-F5344CB8AC3E}">
        <p14:creationId xmlns:p14="http://schemas.microsoft.com/office/powerpoint/2010/main" val="996361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En la ventana de configuración del problema se puede ver una descripción de éste y establecer las configuraciones utilizadas para realizar la optimización.</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19</a:t>
            </a:fld>
            <a:endParaRPr lang="es-CL"/>
          </a:p>
        </p:txBody>
      </p:sp>
    </p:spTree>
    <p:extLst>
      <p:ext uri="{BB962C8B-B14F-4D97-AF65-F5344CB8AC3E}">
        <p14:creationId xmlns:p14="http://schemas.microsoft.com/office/powerpoint/2010/main" val="2086721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Para la aplicación se tienen dos ventana de estado de ejecución. La primera correspondiente a la imagen de la </a:t>
            </a:r>
            <a:r>
              <a:rPr lang="es-MX" sz="1200" b="0" kern="1200" dirty="0" err="1">
                <a:solidFill>
                  <a:schemeClr val="tx1"/>
                </a:solidFill>
                <a:effectLst/>
                <a:latin typeface="+mn-lt"/>
                <a:ea typeface="+mn-ea"/>
                <a:cs typeface="+mn-cs"/>
              </a:rPr>
              <a:t>izquiera</a:t>
            </a:r>
            <a:r>
              <a:rPr lang="es-MX" sz="1200" b="0" kern="1200" dirty="0">
                <a:solidFill>
                  <a:schemeClr val="tx1"/>
                </a:solidFill>
                <a:effectLst/>
                <a:latin typeface="+mn-lt"/>
                <a:ea typeface="+mn-ea"/>
                <a:cs typeface="+mn-cs"/>
              </a:rPr>
              <a:t> es la utilizada para los problemas </a:t>
            </a:r>
            <a:r>
              <a:rPr lang="es-MX" sz="1200" b="0" kern="1200" dirty="0" err="1">
                <a:solidFill>
                  <a:schemeClr val="tx1"/>
                </a:solidFill>
                <a:effectLst/>
                <a:latin typeface="+mn-lt"/>
                <a:ea typeface="+mn-ea"/>
                <a:cs typeface="+mn-cs"/>
              </a:rPr>
              <a:t>monoobjetivos</a:t>
            </a:r>
            <a:r>
              <a:rPr lang="es-MX" sz="1200" b="0" kern="1200" dirty="0">
                <a:solidFill>
                  <a:schemeClr val="tx1"/>
                </a:solidFill>
                <a:effectLst/>
                <a:latin typeface="+mn-lt"/>
                <a:ea typeface="+mn-ea"/>
                <a:cs typeface="+mn-cs"/>
              </a:rPr>
              <a:t>, mientras que la derecha se utiliza para los </a:t>
            </a:r>
            <a:r>
              <a:rPr lang="es-MX" sz="1200" b="0" kern="1200" dirty="0" err="1">
                <a:solidFill>
                  <a:schemeClr val="tx1"/>
                </a:solidFill>
                <a:effectLst/>
                <a:latin typeface="+mn-lt"/>
                <a:ea typeface="+mn-ea"/>
                <a:cs typeface="+mn-cs"/>
              </a:rPr>
              <a:t>multiobjetivos</a:t>
            </a:r>
            <a:r>
              <a:rPr lang="es-MX" sz="1200" b="0" kern="1200" dirty="0">
                <a:solidFill>
                  <a:schemeClr val="tx1"/>
                </a:solidFill>
                <a:effectLst/>
                <a:latin typeface="+mn-lt"/>
                <a:ea typeface="+mn-ea"/>
                <a:cs typeface="+mn-cs"/>
              </a:rPr>
              <a:t>.</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20</a:t>
            </a:fld>
            <a:endParaRPr lang="es-CL"/>
          </a:p>
        </p:txBody>
      </p:sp>
    </p:spTree>
    <p:extLst>
      <p:ext uri="{BB962C8B-B14F-4D97-AF65-F5344CB8AC3E}">
        <p14:creationId xmlns:p14="http://schemas.microsoft.com/office/powerpoint/2010/main" val="3923711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También, desde la ventana de estado se puede visualizar el gráfico de la ejecución, si este esta activo. En este caso se muestra el gráfico de la ejecución monoobjetivo, en donde cada color corresponde a una ejecución independiente del algoritmo.</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21</a:t>
            </a:fld>
            <a:endParaRPr lang="es-CL"/>
          </a:p>
        </p:txBody>
      </p:sp>
    </p:spTree>
    <p:extLst>
      <p:ext uri="{BB962C8B-B14F-4D97-AF65-F5344CB8AC3E}">
        <p14:creationId xmlns:p14="http://schemas.microsoft.com/office/powerpoint/2010/main" val="143558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A continuación les voy a presentar el contexto, el problema, la solución propuesta y los objetivos que se buscan lograr.</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a:t>
            </a:fld>
            <a:endParaRPr lang="es-CL"/>
          </a:p>
        </p:txBody>
      </p:sp>
    </p:spTree>
    <p:extLst>
      <p:ext uri="{BB962C8B-B14F-4D97-AF65-F5344CB8AC3E}">
        <p14:creationId xmlns:p14="http://schemas.microsoft.com/office/powerpoint/2010/main" val="108691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En la ventana de resultados como su nombre lo dice se visualizan los resultados de la optimización. En esta </a:t>
            </a:r>
            <a:r>
              <a:rPr lang="es-MX" sz="1200" b="0" kern="1200" dirty="0" err="1">
                <a:solidFill>
                  <a:schemeClr val="tx1"/>
                </a:solidFill>
                <a:effectLst/>
                <a:latin typeface="+mn-lt"/>
                <a:ea typeface="+mn-ea"/>
                <a:cs typeface="+mn-cs"/>
              </a:rPr>
              <a:t>illustración</a:t>
            </a:r>
            <a:r>
              <a:rPr lang="es-MX" sz="1200" b="0" kern="1200" dirty="0">
                <a:solidFill>
                  <a:schemeClr val="tx1"/>
                </a:solidFill>
                <a:effectLst/>
                <a:latin typeface="+mn-lt"/>
                <a:ea typeface="+mn-ea"/>
                <a:cs typeface="+mn-cs"/>
              </a:rPr>
              <a:t>, se presentan los resultados para cada ejecución independiente de un algoritmo monoobjetivo, marcando con el color verde la mejor de las soluciones encontradas.</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22</a:t>
            </a:fld>
            <a:endParaRPr lang="es-CL"/>
          </a:p>
        </p:txBody>
      </p:sp>
    </p:spTree>
    <p:extLst>
      <p:ext uri="{BB962C8B-B14F-4D97-AF65-F5344CB8AC3E}">
        <p14:creationId xmlns:p14="http://schemas.microsoft.com/office/powerpoint/2010/main" val="1268271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En la ventana de simulación se muestran los resultados de la simulación utilizando la configuración del archivo de configuración de red.</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23</a:t>
            </a:fld>
            <a:endParaRPr lang="es-CL"/>
          </a:p>
        </p:txBody>
      </p:sp>
    </p:spTree>
    <p:extLst>
      <p:ext uri="{BB962C8B-B14F-4D97-AF65-F5344CB8AC3E}">
        <p14:creationId xmlns:p14="http://schemas.microsoft.com/office/powerpoint/2010/main" val="106246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Una de las capacidades más importantes de la aplicación que es la extensibilidad, se logro haciendo uso de dos funcionalidades de Java, las cuales son la </a:t>
            </a:r>
            <a:r>
              <a:rPr lang="es-MX" sz="1200" b="0" kern="1200" dirty="0" err="1">
                <a:solidFill>
                  <a:schemeClr val="tx1"/>
                </a:solidFill>
                <a:effectLst/>
                <a:latin typeface="+mn-lt"/>
                <a:ea typeface="+mn-ea"/>
                <a:cs typeface="+mn-cs"/>
              </a:rPr>
              <a:t>reflección</a:t>
            </a:r>
            <a:r>
              <a:rPr lang="es-MX" sz="1200" b="0" kern="1200" dirty="0">
                <a:solidFill>
                  <a:schemeClr val="tx1"/>
                </a:solidFill>
                <a:effectLst/>
                <a:latin typeface="+mn-lt"/>
                <a:ea typeface="+mn-ea"/>
                <a:cs typeface="+mn-cs"/>
              </a:rPr>
              <a:t> y las anotaciones.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Las anotaciones fueron utilizadas para agregar metadatos a los operadores y a la clase que hereden de \</a:t>
            </a:r>
            <a:r>
              <a:rPr lang="es-MX" sz="1200" b="0" kern="1200" dirty="0" err="1">
                <a:solidFill>
                  <a:schemeClr val="tx1"/>
                </a:solidFill>
                <a:effectLst/>
                <a:latin typeface="+mn-lt"/>
                <a:ea typeface="+mn-ea"/>
                <a:cs typeface="+mn-cs"/>
              </a:rPr>
              <a:t>textit</a:t>
            </a:r>
            <a:r>
              <a:rPr lang="es-MX" sz="1200" b="0" kern="1200" dirty="0">
                <a:solidFill>
                  <a:schemeClr val="tx1"/>
                </a:solidFill>
                <a:effectLst/>
                <a:latin typeface="+mn-lt"/>
                <a:ea typeface="+mn-ea"/>
                <a:cs typeface="+mn-cs"/>
              </a:rPr>
              <a:t>{</a:t>
            </a:r>
            <a:r>
              <a:rPr lang="es-MX" sz="1200" b="0" i="1" kern="1200" dirty="0">
                <a:solidFill>
                  <a:schemeClr val="tx1"/>
                </a:solidFill>
                <a:effectLst/>
                <a:latin typeface="+mn-lt"/>
                <a:ea typeface="+mn-ea"/>
                <a:cs typeface="+mn-cs"/>
              </a:rPr>
              <a:t>Registrable</a:t>
            </a:r>
            <a:r>
              <a:rPr lang="es-MX" sz="1200" b="0" kern="1200" dirty="0">
                <a:solidFill>
                  <a:schemeClr val="tx1"/>
                </a:solidFill>
                <a:effectLst/>
                <a:latin typeface="+mn-lt"/>
                <a:ea typeface="+mn-ea"/>
                <a:cs typeface="+mn-cs"/>
              </a:rPr>
              <a:t>}, los cuales son utilizados para identificar los parámetros que requeridos para cumplir con su función.</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Los Experimentos son contenedores que posee varias instancias de un mismo algoritmo para resolver un problema, esto le da a la aplicación la capacidad de realizar simulaciones independientes. </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Para agregar un nuevo algoritmo, operador o problema se debe implementar la interfaz correspondiente, presentada en el diagrama y posteriormente crear una clase que herede de Registrable. Ésta clase es utilizada como una plantilla para la creación de los Experimentos. Posteriormente, la clase debe ser registrada en una estructura de datos presente dentro de la aplicación.</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Estas dos funcionalidades permiten que el usuario que quiera agregar nuevos operadores o problemas no necesite modificar el código de la interfaz de usuario para que los nuevos elementos sean visualizados en la aplicación.</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24</a:t>
            </a:fld>
            <a:endParaRPr lang="es-CL"/>
          </a:p>
        </p:txBody>
      </p:sp>
    </p:spTree>
    <p:extLst>
      <p:ext uri="{BB962C8B-B14F-4D97-AF65-F5344CB8AC3E}">
        <p14:creationId xmlns:p14="http://schemas.microsoft.com/office/powerpoint/2010/main" val="341263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Ahora hablare un poco de los problemas y algoritmos implementados por defecto.</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El primero de estos problemas consiste en el problema de diseño abordado desde el enfoque monoobjetivo. Éste, busca optimizar el costo de inversión de las tuberías el cual se calcula como la sumatoria del costo por diámetro por el largo de la tubería. </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25</a:t>
            </a:fld>
            <a:endParaRPr lang="es-CL"/>
          </a:p>
        </p:txBody>
      </p:sp>
    </p:spTree>
    <p:extLst>
      <p:ext uri="{BB962C8B-B14F-4D97-AF65-F5344CB8AC3E}">
        <p14:creationId xmlns:p14="http://schemas.microsoft.com/office/powerpoint/2010/main" val="36855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En cuanto al problema operación, es utilizando el enfoque multiobjetivo para optimizar el costos energético, así como el costo de mantención de las bombas.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El costo energético para cada bomba en un tiempo determinado se calcula como precio de la energía por el consumo energético por el estado de la bomba, tomando este último el valor 0 o 1 dependiendo si la bomba esta apagada o encendida respectivamente.</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En cuanto al costo de mantención, éste se calcula como ``el numero de cambios de estado desde apagado a encendido por cada bomba en cada uno de los periodos de tiempo simulados''</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26</a:t>
            </a:fld>
            <a:endParaRPr lang="es-CL"/>
          </a:p>
        </p:txBody>
      </p:sp>
    </p:spTree>
    <p:extLst>
      <p:ext uri="{BB962C8B-B14F-4D97-AF65-F5344CB8AC3E}">
        <p14:creationId xmlns:p14="http://schemas.microsoft.com/office/powerpoint/2010/main" val="378233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El algoritmo implementado para el problema de diseño mencionado anteriormente es el Algoritmo Genético. Los pasos para realizar este algoritmo son:</a:t>
            </a:r>
          </a:p>
          <a:p>
            <a:endParaRPr lang="es-MX"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Crear la población inicial</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Evaluar ésta población</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Iterar hasta alcanzar la condición de término establecida aplicando los operadores de selección y reproducción para generar una nueva población.</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Una vez alcanzada la condición de termino se obtiene el mejor individuo de la población.</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27</a:t>
            </a:fld>
            <a:endParaRPr lang="es-CL"/>
          </a:p>
        </p:txBody>
      </p:sp>
    </p:spTree>
    <p:extLst>
      <p:ext uri="{BB962C8B-B14F-4D97-AF65-F5344CB8AC3E}">
        <p14:creationId xmlns:p14="http://schemas.microsoft.com/office/powerpoint/2010/main" val="4014943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En cuanto al algoritmo implementado para el problema de operación se encuentra el algoritmo NSGAII. Éste algoritmo sigue el mismo procedimiento mencionado anteriormente para el Algoritmo Genético, pero en vez de obtener como resultado una única solución se obtiene un conjunto de ellas conocido como la Frontera de Pareto.</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Una cosa importante a mencionar para este algoritmo es la función de remplazo utilizada.</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28</a:t>
            </a:fld>
            <a:endParaRPr lang="es-CL"/>
          </a:p>
        </p:txBody>
      </p:sp>
    </p:spTree>
    <p:extLst>
      <p:ext uri="{BB962C8B-B14F-4D97-AF65-F5344CB8AC3E}">
        <p14:creationId xmlns:p14="http://schemas.microsoft.com/office/powerpoint/2010/main" val="464652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Para realizar el remplazo se deben operar tanto la población original </a:t>
            </a:r>
            <a:r>
              <a:rPr lang="es-MX" sz="1200" b="0" kern="1200" dirty="0" err="1">
                <a:solidFill>
                  <a:schemeClr val="tx1"/>
                </a:solidFill>
                <a:effectLst/>
                <a:latin typeface="+mn-lt"/>
                <a:ea typeface="+mn-ea"/>
                <a:cs typeface="+mn-cs"/>
              </a:rPr>
              <a:t>asi</a:t>
            </a:r>
            <a:r>
              <a:rPr lang="es-MX" sz="1200" b="0" kern="1200" dirty="0">
                <a:solidFill>
                  <a:schemeClr val="tx1"/>
                </a:solidFill>
                <a:effectLst/>
                <a:latin typeface="+mn-lt"/>
                <a:ea typeface="+mn-ea"/>
                <a:cs typeface="+mn-cs"/>
              </a:rPr>
              <a:t> como la descendiente generada a través del proceso de selección y reproducción. Estas dos poblaciones se agrupan y posteriormente se ordenan sus individuos en diversos Frentes formado por las soluciones que no se dominan entre sí. Posteriormente, se agregan a la nueva población las soluciones de los frentes hasta alcanzar el tope establecido. Si el último frente agregado no cabe en su totalidad, éste debe ser ordenado en base a su densidad y las mejores soluciones son las conservadas.</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29</a:t>
            </a:fld>
            <a:endParaRPr lang="es-CL"/>
          </a:p>
        </p:txBody>
      </p:sp>
    </p:spTree>
    <p:extLst>
      <p:ext uri="{BB962C8B-B14F-4D97-AF65-F5344CB8AC3E}">
        <p14:creationId xmlns:p14="http://schemas.microsoft.com/office/powerpoint/2010/main" val="4276942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Durante la fase de pruebas se realizaron pruebas manuales y automatizadas, las cuales fueron especificadas en su documento respectivo.</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En total se realizaron 39 pruebas automatizadas y 16 pruebas manuales.</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30</a:t>
            </a:fld>
            <a:endParaRPr lang="es-CL"/>
          </a:p>
        </p:txBody>
      </p:sp>
    </p:spTree>
    <p:extLst>
      <p:ext uri="{BB962C8B-B14F-4D97-AF65-F5344CB8AC3E}">
        <p14:creationId xmlns:p14="http://schemas.microsoft.com/office/powerpoint/2010/main" val="186521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En el documento de especificación de los casos de prueba se utiliza el formato presentado en la ilustración que se compone de el ID de la prueba, el titulo, la característica a evaluar, el objetivo del caso, la configuración de la aplicación al momento de realizar la prueba, los datos utilizados para la prueba, las acciones realizadas para ejecutar el caso y finalmente el resultado esperado. Este formato se usa tanto para las pruebas automatizadas como las manuales.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31</a:t>
            </a:fld>
            <a:endParaRPr lang="es-CL"/>
          </a:p>
        </p:txBody>
      </p:sp>
    </p:spTree>
    <p:extLst>
      <p:ext uri="{BB962C8B-B14F-4D97-AF65-F5344CB8AC3E}">
        <p14:creationId xmlns:p14="http://schemas.microsoft.com/office/powerpoint/2010/main" val="3604663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bien se sabe la escasez de agua potable es sin duda una problemática a nivel mundial. Es por esto que optimizar los sistemas que permiten la distribución de agua es importante. Sin embargo, esto no es simple puesto que los sistemas de distribución de agua deben estar activos las 24 horas del día asegurando los niveles se servicio mínimos. Adicionalmente, la optimización de estos sistemas involucra la participación de múltiples criterios lo que dificulta la toma de decisiones respecto a éstos. </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Dentro del área de las redes de agua potable los problemas son clasificados entre dos tipos. Los problemas de diseño y los de operación.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a:t>
            </a:fld>
            <a:endParaRPr lang="es-CL"/>
          </a:p>
        </p:txBody>
      </p:sp>
    </p:spTree>
    <p:extLst>
      <p:ext uri="{BB962C8B-B14F-4D97-AF65-F5344CB8AC3E}">
        <p14:creationId xmlns:p14="http://schemas.microsoft.com/office/powerpoint/2010/main" val="25502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32</a:t>
            </a:fld>
            <a:endParaRPr lang="es-CL"/>
          </a:p>
        </p:txBody>
      </p:sp>
    </p:spTree>
    <p:extLst>
      <p:ext uri="{BB962C8B-B14F-4D97-AF65-F5344CB8AC3E}">
        <p14:creationId xmlns:p14="http://schemas.microsoft.com/office/powerpoint/2010/main" val="4074702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 continuación se presenta la metodología de evaluación utilizada para la aplicación.</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33</a:t>
            </a:fld>
            <a:endParaRPr lang="es-CL"/>
          </a:p>
        </p:txBody>
      </p:sp>
    </p:spTree>
    <p:extLst>
      <p:ext uri="{BB962C8B-B14F-4D97-AF65-F5344CB8AC3E}">
        <p14:creationId xmlns:p14="http://schemas.microsoft.com/office/powerpoint/2010/main" val="3331240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 metodología de evaluación escogida para aplicar sobre el sistema construido consiste en los estudios de caso. El estudio de caso es una metodología de investigación que permite analizar un proyecto en un contexto real de aplicación con el fin de responder la pregunta de investigación planteada.</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El estudio de caso de dividió en las siguientes etapas. Diseño del estudio de caso, recolección de datos, análisis de resultados y presentación de los resultados y conclusiones.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Durante el diseño se definió el caso a estudiar, los objetivos del estudio, los protocolos para llevar la recolección de datos a cabo, las características que se buscan evaluar y los sujetos de prueba para la recolección de la información.</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Durante la recolección de datos se aplico el estudio a los sujetos de prueba con el fin de recabar datos que posteriormente fueron analizados.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Durante el análisis de datos se analizaron los datos recolectados.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Y finalmente durante la presentación de los resultados se dan a conocer las conclusiones del estudio.</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34</a:t>
            </a:fld>
            <a:endParaRPr lang="es-CL"/>
          </a:p>
        </p:txBody>
      </p:sp>
    </p:spTree>
    <p:extLst>
      <p:ext uri="{BB962C8B-B14F-4D97-AF65-F5344CB8AC3E}">
        <p14:creationId xmlns:p14="http://schemas.microsoft.com/office/powerpoint/2010/main" val="302880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A continuación se presentan los detalles de la evaluación realizada.</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35</a:t>
            </a:fld>
            <a:endParaRPr lang="es-CL"/>
          </a:p>
        </p:txBody>
      </p:sp>
    </p:spTree>
    <p:extLst>
      <p:ext uri="{BB962C8B-B14F-4D97-AF65-F5344CB8AC3E}">
        <p14:creationId xmlns:p14="http://schemas.microsoft.com/office/powerpoint/2010/main" val="2802562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estudio de caso se establece la aplicación desarrollada durante este proyecto con el objetivo de la investigación responder a la pregunta ``¿Cómo el sistema desarrollado trabaja en la practica?''.</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Las características de la aplicación evaluadas fueron las siguientes:</a:t>
            </a:r>
          </a:p>
          <a:p>
            <a:endParaRPr lang="es-MX"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    </a:t>
            </a:r>
            <a:r>
              <a:rPr lang="es-MX" sz="1200" b="1" kern="1200" dirty="0">
                <a:solidFill>
                  <a:schemeClr val="tx1"/>
                </a:solidFill>
                <a:effectLst/>
                <a:latin typeface="+mn-lt"/>
                <a:ea typeface="+mn-ea"/>
                <a:cs typeface="+mn-cs"/>
              </a:rPr>
              <a:t>Funcionalidad:</a:t>
            </a:r>
            <a:r>
              <a:rPr lang="es-MX" sz="1200" b="0" kern="1200" dirty="0">
                <a:solidFill>
                  <a:schemeClr val="tx1"/>
                </a:solidFill>
                <a:effectLst/>
                <a:latin typeface="+mn-lt"/>
                <a:ea typeface="+mn-ea"/>
                <a:cs typeface="+mn-cs"/>
              </a:rPr>
              <a:t> Con esta característica se busca evaluar lo que la aplicación puede hacer, es decir, si el sistema cumple con las operaciones solicitadas por el cliente.</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    </a:t>
            </a:r>
            <a:r>
              <a:rPr lang="es-MX" sz="1200" b="1" kern="1200" dirty="0">
                <a:solidFill>
                  <a:schemeClr val="tx1"/>
                </a:solidFill>
                <a:effectLst/>
                <a:latin typeface="+mn-lt"/>
                <a:ea typeface="+mn-ea"/>
                <a:cs typeface="+mn-cs"/>
              </a:rPr>
              <a:t>Usabilidad:</a:t>
            </a:r>
            <a:r>
              <a:rPr lang="es-MX" sz="1200" b="0" kern="1200" dirty="0">
                <a:solidFill>
                  <a:schemeClr val="tx1"/>
                </a:solidFill>
                <a:effectLst/>
                <a:latin typeface="+mn-lt"/>
                <a:ea typeface="+mn-ea"/>
                <a:cs typeface="+mn-cs"/>
              </a:rPr>
              <a:t> Esta característica busca medir la usabilidad del software, es decir, que tan fácil es de usar la aplicación.</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    </a:t>
            </a:r>
            <a:r>
              <a:rPr lang="es-MX" sz="1200" b="1" kern="1200" dirty="0">
                <a:solidFill>
                  <a:schemeClr val="tx1"/>
                </a:solidFill>
                <a:effectLst/>
                <a:latin typeface="+mn-lt"/>
                <a:ea typeface="+mn-ea"/>
                <a:cs typeface="+mn-cs"/>
              </a:rPr>
              <a:t>Utilidad:</a:t>
            </a:r>
            <a:r>
              <a:rPr lang="es-MX" sz="1200" b="0" kern="1200" dirty="0">
                <a:solidFill>
                  <a:schemeClr val="tx1"/>
                </a:solidFill>
                <a:effectLst/>
                <a:latin typeface="+mn-lt"/>
                <a:ea typeface="+mn-ea"/>
                <a:cs typeface="+mn-cs"/>
              </a:rPr>
              <a:t> Con este criterio se busca medir el valor de la aplicación. Con valor, nos referimos a si las funcionalidades implementadas por el sistema son de utilidad para quien haga uso de solución.</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    </a:t>
            </a:r>
            <a:r>
              <a:rPr lang="es-MX" sz="1200" b="1" kern="1200" dirty="0">
                <a:solidFill>
                  <a:schemeClr val="tx1"/>
                </a:solidFill>
                <a:effectLst/>
                <a:latin typeface="+mn-lt"/>
                <a:ea typeface="+mn-ea"/>
                <a:cs typeface="+mn-cs"/>
              </a:rPr>
              <a:t>Utilidad del manual de usuario: </a:t>
            </a:r>
            <a:r>
              <a:rPr lang="es-MX" sz="1200" b="0" kern="1200" dirty="0">
                <a:solidFill>
                  <a:schemeClr val="tx1"/>
                </a:solidFill>
                <a:effectLst/>
                <a:latin typeface="+mn-lt"/>
                <a:ea typeface="+mn-ea"/>
                <a:cs typeface="+mn-cs"/>
              </a:rPr>
              <a:t>Con este criterio se busca evaluar el manual de usuario realizado y si este fue de ayuda para aprender y poder conocer la aplicación.</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36</a:t>
            </a:fld>
            <a:endParaRPr lang="es-CL"/>
          </a:p>
        </p:txBody>
      </p:sp>
    </p:spTree>
    <p:extLst>
      <p:ext uri="{BB962C8B-B14F-4D97-AF65-F5344CB8AC3E}">
        <p14:creationId xmlns:p14="http://schemas.microsoft.com/office/powerpoint/2010/main" val="4029558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protocolo para realizar el caso se estableció que el caso sería aplicado de manera asíncrona debido a las problemáticas a nivel país y la dificultad de coordinar una reunión. Y que los pasos para realizar el caso consisten en:</a:t>
            </a:r>
          </a:p>
          <a:p>
            <a:endParaRPr lang="es-MX"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Enviar la aplicación junto con su manual a los participantes del estudio.</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Dar un tiempo para que el participante del estudio se interiorice con la aplicación.</a:t>
            </a:r>
          </a:p>
          <a:p>
            <a:pPr marL="171450" indent="-171450">
              <a:buFont typeface="Arial" panose="020B0604020202020204" pitchFamily="34" charset="0"/>
              <a:buChar char="•"/>
            </a:pPr>
            <a:r>
              <a:rPr lang="es-MX" sz="1200" b="0" kern="1200" dirty="0">
                <a:solidFill>
                  <a:schemeClr val="tx1"/>
                </a:solidFill>
                <a:effectLst/>
                <a:latin typeface="+mn-lt"/>
                <a:ea typeface="+mn-ea"/>
                <a:cs typeface="+mn-cs"/>
              </a:rPr>
              <a:t>Enviar la encuesta a los participantes.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Cómo unidad de análisis para llevar a cabo es estudio se escogieron a profesionales con conocimientos en computación, hidráulica y metaheurísticas.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Como consideraciones para aplicar el caso, los encuestados debían tener un equipo con un sistema operativo Windows de 64 bits y la versión de Java 1.8 instalada. Adicionalmente, se establece que éstos deben contar con conocimientos en </a:t>
            </a:r>
            <a:r>
              <a:rPr lang="es-MX" sz="1200" b="0" kern="1200" dirty="0" err="1">
                <a:solidFill>
                  <a:schemeClr val="tx1"/>
                </a:solidFill>
                <a:effectLst/>
                <a:latin typeface="+mn-lt"/>
                <a:ea typeface="+mn-ea"/>
                <a:cs typeface="+mn-cs"/>
              </a:rPr>
              <a:t>metaheuristicas</a:t>
            </a:r>
            <a:r>
              <a:rPr lang="es-MX" sz="1200" b="0" kern="1200" dirty="0">
                <a:solidFill>
                  <a:schemeClr val="tx1"/>
                </a:solidFill>
                <a:effectLst/>
                <a:latin typeface="+mn-lt"/>
                <a:ea typeface="+mn-ea"/>
                <a:cs typeface="+mn-cs"/>
              </a:rPr>
              <a:t> e </a:t>
            </a:r>
            <a:r>
              <a:rPr lang="es-MX" sz="1200" b="0" kern="1200" dirty="0" err="1">
                <a:solidFill>
                  <a:schemeClr val="tx1"/>
                </a:solidFill>
                <a:effectLst/>
                <a:latin typeface="+mn-lt"/>
                <a:ea typeface="+mn-ea"/>
                <a:cs typeface="+mn-cs"/>
              </a:rPr>
              <a:t>hidraulica</a:t>
            </a:r>
            <a:r>
              <a:rPr lang="es-MX" sz="1200" b="0" kern="1200" dirty="0">
                <a:solidFill>
                  <a:schemeClr val="tx1"/>
                </a:solidFill>
                <a:effectLst/>
                <a:latin typeface="+mn-lt"/>
                <a:ea typeface="+mn-ea"/>
                <a:cs typeface="+mn-cs"/>
              </a:rPr>
              <a:t> para interpretar los resultados y en caso de que quisieran agregar nuevos problemas o algoritmos también deben saber programación, específicamente en Java. </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37</a:t>
            </a:fld>
            <a:endParaRPr lang="es-CL"/>
          </a:p>
        </p:txBody>
      </p:sp>
    </p:spTree>
    <p:extLst>
      <p:ext uri="{BB962C8B-B14F-4D97-AF65-F5344CB8AC3E}">
        <p14:creationId xmlns:p14="http://schemas.microsoft.com/office/powerpoint/2010/main" val="10819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participantes del caso de estudio se contó con la participación de la profesora </a:t>
            </a:r>
            <a:r>
              <a:rPr lang="es-MX" sz="1200" b="0" kern="1200" dirty="0" err="1">
                <a:solidFill>
                  <a:schemeClr val="tx1"/>
                </a:solidFill>
                <a:effectLst/>
                <a:latin typeface="+mn-lt"/>
                <a:ea typeface="+mn-ea"/>
                <a:cs typeface="+mn-cs"/>
              </a:rPr>
              <a:t>Yamisleydi</a:t>
            </a:r>
            <a:r>
              <a:rPr lang="es-MX" sz="1200" b="0" kern="1200" dirty="0">
                <a:solidFill>
                  <a:schemeClr val="tx1"/>
                </a:solidFill>
                <a:effectLst/>
                <a:latin typeface="+mn-lt"/>
                <a:ea typeface="+mn-ea"/>
                <a:cs typeface="+mn-cs"/>
              </a:rPr>
              <a:t> Salgueiro, el profesor Marco Alsina y Sergio Silva.</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Los instrumentos utilizados para la evaluación son encuestas utilizando la escala de Likert. En el caso del test de usabilidad este se realizo utilizando un test de usabilidad bien conocido llamado SUS el cual cuenta con 10 preguntas realizadas en un orden especifico y que permiten medir el nivel de usabilidad de la aplicación. </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38</a:t>
            </a:fld>
            <a:endParaRPr lang="es-CL"/>
          </a:p>
        </p:txBody>
      </p:sp>
    </p:spTree>
    <p:extLst>
      <p:ext uri="{BB962C8B-B14F-4D97-AF65-F5344CB8AC3E}">
        <p14:creationId xmlns:p14="http://schemas.microsoft.com/office/powerpoint/2010/main" val="1145480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resultado de la evaluación de la funcionalidad se obtuvo que el 92.3% de las </a:t>
            </a:r>
            <a:r>
              <a:rPr lang="es-MX" sz="1200" b="0" u="sng" kern="1200" dirty="0">
                <a:solidFill>
                  <a:schemeClr val="tx1"/>
                </a:solidFill>
                <a:effectLst/>
                <a:latin typeface="+mn-lt"/>
                <a:ea typeface="+mn-ea"/>
                <a:cs typeface="+mn-cs"/>
              </a:rPr>
              <a:t>respuestas</a:t>
            </a:r>
            <a:r>
              <a:rPr lang="es-MX" sz="1200" b="0" kern="1200" dirty="0">
                <a:solidFill>
                  <a:schemeClr val="tx1"/>
                </a:solidFill>
                <a:effectLst/>
                <a:latin typeface="+mn-lt"/>
                <a:ea typeface="+mn-ea"/>
                <a:cs typeface="+mn-cs"/>
              </a:rPr>
              <a:t> indican que los requisitos establecidos fueron cumplidos.</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39</a:t>
            </a:fld>
            <a:endParaRPr lang="es-CL"/>
          </a:p>
        </p:txBody>
      </p:sp>
    </p:spTree>
    <p:extLst>
      <p:ext uri="{BB962C8B-B14F-4D97-AF65-F5344CB8AC3E}">
        <p14:creationId xmlns:p14="http://schemas.microsoft.com/office/powerpoint/2010/main" val="3887786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resultado de la evaluación de usabilidad se obtuvo un puntaje promedio de 79.2% con una desviación estándar de 9.5% dando como resultado, utilizando la escala de la ilustración una evaluación de ``Buena''.</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40</a:t>
            </a:fld>
            <a:endParaRPr lang="es-CL"/>
          </a:p>
        </p:txBody>
      </p:sp>
    </p:spTree>
    <p:extLst>
      <p:ext uri="{BB962C8B-B14F-4D97-AF65-F5344CB8AC3E}">
        <p14:creationId xmlns:p14="http://schemas.microsoft.com/office/powerpoint/2010/main" val="287525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En cuanto a la evaluación de la utilizada aproximadamente el 89% de las respuestas apuntan a que la aplicación es útil para realizar tareas de optimización en redes de agua potable.</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41</a:t>
            </a:fld>
            <a:endParaRPr lang="es-CL"/>
          </a:p>
        </p:txBody>
      </p:sp>
    </p:spTree>
    <p:extLst>
      <p:ext uri="{BB962C8B-B14F-4D97-AF65-F5344CB8AC3E}">
        <p14:creationId xmlns:p14="http://schemas.microsoft.com/office/powerpoint/2010/main" val="61187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Los problemas identificados son los siguientes: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Primero, no se cuenta con las suficientes herramientas y tiempo para la correcta gestión de las redes de distribución de agua potable (RDA). Por lo tanto, no es posible utilizar los recursos asociados de forma eficiente en estos sistemas.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Junto a lo anteriormente mencionado, escoger las especificaciones de una RDA es una tarea difícil debido a que hay que evaluar el rendimiento general del sistema en función de un conjunto de variables que se mueven en un rango muy elevado de posibilidades. </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a:t>
            </a:fld>
            <a:endParaRPr lang="es-CL"/>
          </a:p>
        </p:txBody>
      </p:sp>
    </p:spTree>
    <p:extLst>
      <p:ext uri="{BB962C8B-B14F-4D97-AF65-F5344CB8AC3E}">
        <p14:creationId xmlns:p14="http://schemas.microsoft.com/office/powerpoint/2010/main" val="4075626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Como parte de la evaluación utilizada para evaluar el manual de usuario, el 44% de las respuestas indican que este fue útil, mientras que el 22% indica que no fue útil para comprender la aplicación.</a:t>
            </a:r>
          </a:p>
          <a:p>
            <a:br>
              <a:rPr lang="es-MX" sz="1200" b="0" kern="1200" dirty="0">
                <a:solidFill>
                  <a:schemeClr val="tx1"/>
                </a:solidFill>
                <a:effectLst/>
                <a:latin typeface="+mn-lt"/>
                <a:ea typeface="+mn-ea"/>
                <a:cs typeface="+mn-cs"/>
              </a:rPr>
            </a:br>
            <a:endParaRPr lang="es-MX" sz="1200" b="0" kern="1200" dirty="0">
              <a:solidFill>
                <a:schemeClr val="tx1"/>
              </a:solidFill>
              <a:effectLst/>
              <a:latin typeface="+mn-lt"/>
              <a:ea typeface="+mn-ea"/>
              <a:cs typeface="+mn-cs"/>
            </a:endParaRP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42</a:t>
            </a:fld>
            <a:endParaRPr lang="es-CL"/>
          </a:p>
        </p:txBody>
      </p:sp>
    </p:spTree>
    <p:extLst>
      <p:ext uri="{BB962C8B-B14F-4D97-AF65-F5344CB8AC3E}">
        <p14:creationId xmlns:p14="http://schemas.microsoft.com/office/powerpoint/2010/main" val="1025368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Para concluir, del caso de estudio realizado se establece que para la aplicación, los criterios de funcionalidad, usabilidad y utilizad fueron cumplidos. Mientras que para el manual de usuario de la aplicación se establece que este no era deficiente debido a la falta de más detalles o ejemplos o a la carencia de algunos temas.</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43</a:t>
            </a:fld>
            <a:endParaRPr lang="es-CL"/>
          </a:p>
        </p:txBody>
      </p:sp>
    </p:spTree>
    <p:extLst>
      <p:ext uri="{BB962C8B-B14F-4D97-AF65-F5344CB8AC3E}">
        <p14:creationId xmlns:p14="http://schemas.microsoft.com/office/powerpoint/2010/main" val="1651702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Finalmente, como resultado de este proyecto se posee una aplicación escalable, la cual permite extender los algoritmos, problemas u operadores sin necesidad de conocer en detalle el funcionamiento total de la aplicación. Adicionalmente, la aplicación incorpora por defecto 2 problemas y dos algoritmos. Los cuales son el problema de diseño basado en el costo de las tuberías y el problema de operación basado en el régimen de bombeo junto con el Algoritmo Genético y el algoritmo NSGAII.</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Adicionalmente, se establece que los objetivos establecidos al comienzo del desarrollo son logrados exitosamente y que la metodología aplicada era la adecuada para generar la suficiente documentación con el fin de permitir a otros desarrolladores continuar con el desarrollo del proyecto.</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Finalmente se establece como resultado de la evaluación del software que la aplicación es valorada positivamente, mientras que su manual debe ser mejorado.</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45</a:t>
            </a:fld>
            <a:endParaRPr lang="es-CL"/>
          </a:p>
        </p:txBody>
      </p:sp>
    </p:spTree>
    <p:extLst>
      <p:ext uri="{BB962C8B-B14F-4D97-AF65-F5344CB8AC3E}">
        <p14:creationId xmlns:p14="http://schemas.microsoft.com/office/powerpoint/2010/main" val="2037650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46</a:t>
            </a:fld>
            <a:endParaRPr lang="es-CL"/>
          </a:p>
        </p:txBody>
      </p:sp>
    </p:spTree>
    <p:extLst>
      <p:ext uri="{BB962C8B-B14F-4D97-AF65-F5344CB8AC3E}">
        <p14:creationId xmlns:p14="http://schemas.microsoft.com/office/powerpoint/2010/main" val="568633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ordena la solución. A la primera solución se le asigna la probabilidad mínima. A la última solución se le asigna la solución máxima</a:t>
            </a:r>
          </a:p>
          <a:p>
            <a:endParaRPr lang="es-CL" dirty="0"/>
          </a:p>
          <a:p>
            <a:r>
              <a:rPr lang="es-CL" dirty="0"/>
              <a:t>Pi x </a:t>
            </a:r>
            <a:r>
              <a:rPr lang="es-CL" dirty="0" err="1"/>
              <a:t>N_c</a:t>
            </a:r>
            <a:r>
              <a:rPr lang="es-CL" dirty="0"/>
              <a:t> </a:t>
            </a:r>
          </a:p>
          <a:p>
            <a:pPr marL="171450" indent="-171450">
              <a:buFont typeface="Wingdings" panose="05000000000000000000" pitchFamily="2" charset="2"/>
              <a:buChar char="Ø"/>
            </a:pPr>
            <a:r>
              <a:rPr lang="es-CL" dirty="0"/>
              <a:t>Mayor o igual a 1.5 : se duplica la solución</a:t>
            </a:r>
          </a:p>
          <a:p>
            <a:pPr marL="171450" indent="-171450">
              <a:buFont typeface="Wingdings" panose="05000000000000000000" pitchFamily="2" charset="2"/>
              <a:buChar char="Ø"/>
            </a:pPr>
            <a:r>
              <a:rPr lang="es-CL" dirty="0"/>
              <a:t>Entre 1 a 1.5: se mantiene la solución</a:t>
            </a:r>
          </a:p>
          <a:p>
            <a:pPr marL="171450" indent="-171450">
              <a:buFont typeface="Wingdings" panose="05000000000000000000" pitchFamily="2" charset="2"/>
              <a:buChar char="Ø"/>
            </a:pPr>
            <a:r>
              <a:rPr lang="es-CL" dirty="0"/>
              <a:t>Menor a 0.5: se elimina la solución de la siguiente generación</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50</a:t>
            </a:fld>
            <a:endParaRPr lang="es-CL"/>
          </a:p>
        </p:txBody>
      </p:sp>
    </p:spTree>
    <p:extLst>
      <p:ext uri="{BB962C8B-B14F-4D97-AF65-F5344CB8AC3E}">
        <p14:creationId xmlns:p14="http://schemas.microsoft.com/office/powerpoint/2010/main" val="432904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Y1 : solución menor</a:t>
            </a:r>
          </a:p>
          <a:p>
            <a:r>
              <a:rPr lang="es-CL" dirty="0"/>
              <a:t>Y2: solución mayor</a:t>
            </a:r>
          </a:p>
          <a:p>
            <a:r>
              <a:rPr lang="es-CL" dirty="0"/>
              <a:t>R: </a:t>
            </a:r>
            <a:r>
              <a:rPr lang="es-CL" dirty="0" err="1"/>
              <a:t>random</a:t>
            </a:r>
            <a:endParaRPr lang="es-CL" dirty="0"/>
          </a:p>
          <a:p>
            <a:r>
              <a:rPr lang="es-CL" dirty="0"/>
              <a:t>YL: valor mínimo para la variable</a:t>
            </a:r>
          </a:p>
          <a:p>
            <a:r>
              <a:rPr lang="es-CL" dirty="0" err="1"/>
              <a:t>yU</a:t>
            </a:r>
            <a:r>
              <a:rPr lang="es-CL" dirty="0"/>
              <a:t>: valor máximo para la variable</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52</a:t>
            </a:fld>
            <a:endParaRPr lang="es-CL"/>
          </a:p>
        </p:txBody>
      </p:sp>
    </p:spTree>
    <p:extLst>
      <p:ext uri="{BB962C8B-B14F-4D97-AF65-F5344CB8AC3E}">
        <p14:creationId xmlns:p14="http://schemas.microsoft.com/office/powerpoint/2010/main" val="4122697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53</a:t>
            </a:fld>
            <a:endParaRPr lang="es-CL"/>
          </a:p>
        </p:txBody>
      </p:sp>
    </p:spTree>
    <p:extLst>
      <p:ext uri="{BB962C8B-B14F-4D97-AF65-F5344CB8AC3E}">
        <p14:creationId xmlns:p14="http://schemas.microsoft.com/office/powerpoint/2010/main" val="2196321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Y1 : solución menor</a:t>
            </a:r>
          </a:p>
          <a:p>
            <a:r>
              <a:rPr lang="es-CL" dirty="0"/>
              <a:t>Y2: solución mayor</a:t>
            </a:r>
          </a:p>
          <a:p>
            <a:r>
              <a:rPr lang="es-CL" dirty="0"/>
              <a:t>R: </a:t>
            </a:r>
            <a:r>
              <a:rPr lang="es-CL" dirty="0" err="1"/>
              <a:t>random</a:t>
            </a:r>
            <a:endParaRPr lang="es-CL" dirty="0"/>
          </a:p>
          <a:p>
            <a:r>
              <a:rPr lang="es-CL" dirty="0"/>
              <a:t>YL: valor mínimo para la variable</a:t>
            </a:r>
          </a:p>
          <a:p>
            <a:r>
              <a:rPr lang="es-CL" dirty="0" err="1"/>
              <a:t>yU</a:t>
            </a:r>
            <a:r>
              <a:rPr lang="es-CL" dirty="0"/>
              <a:t>: valor máximo para la variable</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54</a:t>
            </a:fld>
            <a:endParaRPr lang="es-CL"/>
          </a:p>
        </p:txBody>
      </p:sp>
    </p:spTree>
    <p:extLst>
      <p:ext uri="{BB962C8B-B14F-4D97-AF65-F5344CB8AC3E}">
        <p14:creationId xmlns:p14="http://schemas.microsoft.com/office/powerpoint/2010/main" val="357158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 solución que se propone para abordar el problema consiste en el desarrollo de una aplicación de escritorio escalable que permita optimizar el proceso de diseño y operación en redes de agua potable.</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Los problemas que se propone implementar son dos: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El problema de diseño basado en el costo de tuberías abordado utilizando el Algoritmo Genético.</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El problema </a:t>
            </a:r>
            <a:r>
              <a:rPr lang="es-MX" sz="1200" b="0" kern="1200" dirty="0" err="1">
                <a:solidFill>
                  <a:schemeClr val="tx1"/>
                </a:solidFill>
                <a:effectLst/>
                <a:latin typeface="+mn-lt"/>
                <a:ea typeface="+mn-ea"/>
                <a:cs typeface="+mn-cs"/>
              </a:rPr>
              <a:t>problema</a:t>
            </a:r>
            <a:r>
              <a:rPr lang="es-MX" sz="1200" b="0" kern="1200" dirty="0">
                <a:solidFill>
                  <a:schemeClr val="tx1"/>
                </a:solidFill>
                <a:effectLst/>
                <a:latin typeface="+mn-lt"/>
                <a:ea typeface="+mn-ea"/>
                <a:cs typeface="+mn-cs"/>
              </a:rPr>
              <a:t> de operación basado en el régimen de bombeo abordado a través del algoritmo Non-</a:t>
            </a:r>
            <a:r>
              <a:rPr lang="es-MX" sz="1200" b="0" kern="1200" dirty="0" err="1">
                <a:solidFill>
                  <a:schemeClr val="tx1"/>
                </a:solidFill>
                <a:effectLst/>
                <a:latin typeface="+mn-lt"/>
                <a:ea typeface="+mn-ea"/>
                <a:cs typeface="+mn-cs"/>
              </a:rPr>
              <a:t>Dominated</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Sorting</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Genetic</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Algorithm</a:t>
            </a:r>
            <a:r>
              <a:rPr lang="es-MX" sz="1200" b="0" kern="1200" dirty="0">
                <a:solidFill>
                  <a:schemeClr val="tx1"/>
                </a:solidFill>
                <a:effectLst/>
                <a:latin typeface="+mn-lt"/>
                <a:ea typeface="+mn-ea"/>
                <a:cs typeface="+mn-cs"/>
              </a:rPr>
              <a:t> II.</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La elección de estos problemas se debe a los intereses de los integrantes del equipo del proyecto ``</a:t>
            </a:r>
            <a:r>
              <a:rPr lang="es-MX" sz="1200" b="0" kern="1200" dirty="0" err="1">
                <a:solidFill>
                  <a:schemeClr val="tx1"/>
                </a:solidFill>
                <a:effectLst/>
                <a:latin typeface="+mn-lt"/>
                <a:ea typeface="+mn-ea"/>
                <a:cs typeface="+mn-cs"/>
              </a:rPr>
              <a:t>Optimization</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of</a:t>
            </a:r>
            <a:r>
              <a:rPr lang="es-MX" sz="1200" b="0" kern="1200" dirty="0">
                <a:solidFill>
                  <a:schemeClr val="tx1"/>
                </a:solidFill>
                <a:effectLst/>
                <a:latin typeface="+mn-lt"/>
                <a:ea typeface="+mn-ea"/>
                <a:cs typeface="+mn-cs"/>
              </a:rPr>
              <a:t> real-</a:t>
            </a:r>
            <a:r>
              <a:rPr lang="es-MX" sz="1200" b="0" kern="1200" dirty="0" err="1">
                <a:solidFill>
                  <a:schemeClr val="tx1"/>
                </a:solidFill>
                <a:effectLst/>
                <a:latin typeface="+mn-lt"/>
                <a:ea typeface="+mn-ea"/>
                <a:cs typeface="+mn-cs"/>
              </a:rPr>
              <a:t>world</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water</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distribution</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systems</a:t>
            </a:r>
            <a:r>
              <a:rPr lang="es-MX" sz="1200" b="0" kern="1200" dirty="0">
                <a:solidFill>
                  <a:schemeClr val="tx1"/>
                </a:solidFill>
                <a:effectLst/>
                <a:latin typeface="+mn-lt"/>
                <a:ea typeface="+mn-ea"/>
                <a:cs typeface="+mn-cs"/>
              </a:rPr>
              <a:t> and </a:t>
            </a:r>
            <a:r>
              <a:rPr lang="es-MX" sz="1200" b="0" kern="1200" dirty="0" err="1">
                <a:solidFill>
                  <a:schemeClr val="tx1"/>
                </a:solidFill>
                <a:effectLst/>
                <a:latin typeface="+mn-lt"/>
                <a:ea typeface="+mn-ea"/>
                <a:cs typeface="+mn-cs"/>
              </a:rPr>
              <a:t>hydraulic</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elements</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using</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computational</a:t>
            </a:r>
            <a:r>
              <a:rPr lang="es-MX" sz="1200" b="0" kern="1200" dirty="0">
                <a:solidFill>
                  <a:schemeClr val="tx1"/>
                </a:solidFill>
                <a:effectLst/>
                <a:latin typeface="+mn-lt"/>
                <a:ea typeface="+mn-ea"/>
                <a:cs typeface="+mn-cs"/>
              </a:rPr>
              <a:t> fluid </a:t>
            </a:r>
            <a:r>
              <a:rPr lang="es-MX" sz="1200" b="0" kern="1200" dirty="0" err="1">
                <a:solidFill>
                  <a:schemeClr val="tx1"/>
                </a:solidFill>
                <a:effectLst/>
                <a:latin typeface="+mn-lt"/>
                <a:ea typeface="+mn-ea"/>
                <a:cs typeface="+mn-cs"/>
              </a:rPr>
              <a:t>dynamics</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cfd</a:t>
            </a:r>
            <a:r>
              <a:rPr lang="es-MX" sz="1200" b="0" kern="1200" dirty="0">
                <a:solidFill>
                  <a:schemeClr val="tx1"/>
                </a:solidFill>
                <a:effectLst/>
                <a:latin typeface="+mn-lt"/>
                <a:ea typeface="+mn-ea"/>
                <a:cs typeface="+mn-cs"/>
              </a:rPr>
              <a:t>) and </a:t>
            </a:r>
            <a:r>
              <a:rPr lang="es-MX" sz="1200" b="0" kern="1200" dirty="0" err="1">
                <a:solidFill>
                  <a:schemeClr val="tx1"/>
                </a:solidFill>
                <a:effectLst/>
                <a:latin typeface="+mn-lt"/>
                <a:ea typeface="+mn-ea"/>
                <a:cs typeface="+mn-cs"/>
              </a:rPr>
              <a:t>evolutionary</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algorithms</a:t>
            </a:r>
            <a:r>
              <a:rPr lang="es-MX"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a:t>
            </a:fld>
            <a:endParaRPr lang="es-CL"/>
          </a:p>
        </p:txBody>
      </p:sp>
    </p:spTree>
    <p:extLst>
      <p:ext uri="{BB962C8B-B14F-4D97-AF65-F5344CB8AC3E}">
        <p14:creationId xmlns:p14="http://schemas.microsoft.com/office/powerpoint/2010/main" val="63744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De acuerdo al autor, los m</a:t>
            </a:r>
            <a:r>
              <a:rPr lang="es-CL" dirty="0" err="1"/>
              <a:t>icro</a:t>
            </a:r>
            <a:r>
              <a:rPr lang="es-CL" dirty="0"/>
              <a:t>-algoritmos </a:t>
            </a:r>
            <a:r>
              <a:rPr lang="es-MX" sz="1200" b="0" i="0" u="none" strike="noStrike" kern="1200" baseline="0" dirty="0">
                <a:solidFill>
                  <a:schemeClr val="tx1"/>
                </a:solidFill>
                <a:latin typeface="+mn-lt"/>
                <a:ea typeface="+mn-ea"/>
                <a:cs typeface="+mn-cs"/>
              </a:rPr>
              <a:t>tiene un mejor rendimiento y es mas eficiente que el algoritmo NSGA-II.</a:t>
            </a:r>
          </a:p>
          <a:p>
            <a:endParaRPr lang="es-MX" sz="1200" b="0" i="0" u="none" strike="noStrike" kern="1200" baseline="0" dirty="0">
              <a:solidFill>
                <a:schemeClr val="tx1"/>
              </a:solidFill>
              <a:latin typeface="+mn-lt"/>
              <a:ea typeface="+mn-ea"/>
              <a:cs typeface="+mn-cs"/>
            </a:endParaRPr>
          </a:p>
          <a:p>
            <a:r>
              <a:rPr lang="es-CL" sz="1200" b="0" i="0" u="none" strike="noStrike" kern="1200" baseline="0" dirty="0">
                <a:solidFill>
                  <a:schemeClr val="tx1"/>
                </a:solidFill>
                <a:latin typeface="+mn-lt"/>
                <a:ea typeface="+mn-ea"/>
                <a:cs typeface="+mn-cs"/>
              </a:rPr>
              <a:t>Tanto </a:t>
            </a:r>
            <a:r>
              <a:rPr lang="es-MX" sz="1200" b="0" i="0" u="none" strike="noStrike" kern="1200" baseline="0" dirty="0" err="1">
                <a:solidFill>
                  <a:schemeClr val="tx1"/>
                </a:solidFill>
                <a:latin typeface="+mn-lt"/>
                <a:ea typeface="+mn-ea"/>
                <a:cs typeface="+mn-cs"/>
              </a:rPr>
              <a:t>Magmoredes</a:t>
            </a:r>
            <a:r>
              <a:rPr lang="es-MX" sz="1200" b="0" i="0" u="none" strike="noStrike" kern="1200" baseline="0" dirty="0">
                <a:solidFill>
                  <a:schemeClr val="tx1"/>
                </a:solidFill>
                <a:latin typeface="+mn-lt"/>
                <a:ea typeface="+mn-ea"/>
                <a:cs typeface="+mn-cs"/>
              </a:rPr>
              <a:t> como </a:t>
            </a:r>
            <a:r>
              <a:rPr lang="es-MX" sz="1200" b="0" i="0" u="none" strike="noStrike" kern="1200" baseline="0" dirty="0" err="1">
                <a:solidFill>
                  <a:schemeClr val="tx1"/>
                </a:solidFill>
                <a:latin typeface="+mn-lt"/>
                <a:ea typeface="+mn-ea"/>
                <a:cs typeface="+mn-cs"/>
              </a:rPr>
              <a:t>WaterGEMS</a:t>
            </a:r>
            <a:r>
              <a:rPr lang="es-MX" sz="1200" b="0" i="0" u="none" strike="noStrike" kern="1200" baseline="0" dirty="0">
                <a:solidFill>
                  <a:schemeClr val="tx1"/>
                </a:solidFill>
                <a:latin typeface="+mn-lt"/>
                <a:ea typeface="+mn-ea"/>
                <a:cs typeface="+mn-cs"/>
              </a:rPr>
              <a:t> buscan resolver temas concretos en los sistemas de</a:t>
            </a:r>
          </a:p>
          <a:p>
            <a:r>
              <a:rPr lang="es-MX" sz="1200" b="0" i="0" u="none" strike="noStrike" kern="1200" baseline="0" dirty="0">
                <a:solidFill>
                  <a:schemeClr val="tx1"/>
                </a:solidFill>
                <a:latin typeface="+mn-lt"/>
                <a:ea typeface="+mn-ea"/>
                <a:cs typeface="+mn-cs"/>
              </a:rPr>
              <a:t>distribución de agua potable y puesto que el código de estos programas no esta</a:t>
            </a:r>
          </a:p>
          <a:p>
            <a:r>
              <a:rPr lang="es-CL" sz="1200" b="0" i="0" u="none" strike="noStrike" kern="1200" baseline="0" dirty="0">
                <a:solidFill>
                  <a:schemeClr val="tx1"/>
                </a:solidFill>
                <a:latin typeface="+mn-lt"/>
                <a:ea typeface="+mn-ea"/>
                <a:cs typeface="+mn-cs"/>
              </a:rPr>
              <a:t>disponible públicamente o son un sistema que se comercializa.</a:t>
            </a: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7</a:t>
            </a:fld>
            <a:endParaRPr lang="es-CL"/>
          </a:p>
        </p:txBody>
      </p:sp>
    </p:spTree>
    <p:extLst>
      <p:ext uri="{BB962C8B-B14F-4D97-AF65-F5344CB8AC3E}">
        <p14:creationId xmlns:p14="http://schemas.microsoft.com/office/powerpoint/2010/main" val="395535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 metodología escogida para llevar a cabo el desarrollo de este proyecto es la ``Iterativa e Incremental''. Esta metodología divide el proceso de construcción del programa en iteraciones que se componen de 4 fases las que son Análisis, Diseño, Implementación y Pruebas.</a:t>
            </a:r>
          </a:p>
          <a:p>
            <a:br>
              <a:rPr lang="es-MX" sz="1200" b="0" kern="1200" dirty="0">
                <a:solidFill>
                  <a:schemeClr val="tx1"/>
                </a:solidFill>
                <a:effectLst/>
                <a:latin typeface="+mn-lt"/>
                <a:ea typeface="+mn-ea"/>
                <a:cs typeface="+mn-cs"/>
              </a:rPr>
            </a:br>
            <a:r>
              <a:rPr lang="es-MX" sz="1200" b="0" kern="1200" dirty="0">
                <a:solidFill>
                  <a:schemeClr val="tx1"/>
                </a:solidFill>
                <a:effectLst/>
                <a:latin typeface="+mn-lt"/>
                <a:ea typeface="+mn-ea"/>
                <a:cs typeface="+mn-cs"/>
              </a:rPr>
              <a:t>Las adaptaciones que son realizadas sobre la metodología consisten en disminuir la cantidad de documentación generada, permitir la realización de más de una fase a la vez y finalmente una única persona desempeña todos los roles establecidos para la metodología.</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9</a:t>
            </a:fld>
            <a:endParaRPr lang="es-CL"/>
          </a:p>
        </p:txBody>
      </p:sp>
    </p:spTree>
    <p:extLst>
      <p:ext uri="{BB962C8B-B14F-4D97-AF65-F5344CB8AC3E}">
        <p14:creationId xmlns:p14="http://schemas.microsoft.com/office/powerpoint/2010/main" val="3911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Ahora se procede a hablar acerca del desarrollo del proyecto.</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10</a:t>
            </a:fld>
            <a:endParaRPr lang="es-CL"/>
          </a:p>
        </p:txBody>
      </p:sp>
    </p:spTree>
    <p:extLst>
      <p:ext uri="{BB962C8B-B14F-4D97-AF65-F5344CB8AC3E}">
        <p14:creationId xmlns:p14="http://schemas.microsoft.com/office/powerpoint/2010/main" val="141253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Este proyecto se origina como una propuesta por parte del profesor Daniel Mora </a:t>
            </a:r>
            <a:r>
              <a:rPr lang="es-MX" sz="1200" b="0" kern="1200" dirty="0" err="1">
                <a:solidFill>
                  <a:schemeClr val="tx1"/>
                </a:solidFill>
                <a:effectLst/>
                <a:latin typeface="+mn-lt"/>
                <a:ea typeface="+mn-ea"/>
                <a:cs typeface="+mn-cs"/>
              </a:rPr>
              <a:t>Melia</a:t>
            </a:r>
            <a:r>
              <a:rPr lang="es-MX" sz="1200" b="0" kern="1200" dirty="0">
                <a:solidFill>
                  <a:schemeClr val="tx1"/>
                </a:solidFill>
                <a:effectLst/>
                <a:latin typeface="+mn-lt"/>
                <a:ea typeface="+mn-ea"/>
                <a:cs typeface="+mn-cs"/>
              </a:rPr>
              <a:t> del departamento de Ingeniería en Obras Civiles. </a:t>
            </a:r>
          </a:p>
          <a:p>
            <a:endParaRPr lang="es-MX" sz="1200" b="0" kern="1200" dirty="0">
              <a:solidFill>
                <a:schemeClr val="tx1"/>
              </a:solidFill>
              <a:effectLst/>
              <a:latin typeface="+mn-lt"/>
              <a:ea typeface="+mn-ea"/>
              <a:cs typeface="+mn-cs"/>
            </a:endParaRPr>
          </a:p>
          <a:p>
            <a:r>
              <a:rPr lang="es-MX" sz="1200" b="0" kern="1200" dirty="0">
                <a:solidFill>
                  <a:schemeClr val="tx1"/>
                </a:solidFill>
                <a:effectLst/>
                <a:latin typeface="+mn-lt"/>
                <a:ea typeface="+mn-ea"/>
                <a:cs typeface="+mn-cs"/>
              </a:rPr>
              <a:t>El junto a un grupo de colaboradores forman parte del proyecto ``</a:t>
            </a:r>
            <a:r>
              <a:rPr lang="es-MX" sz="1200" b="0" kern="1200" dirty="0" err="1">
                <a:solidFill>
                  <a:schemeClr val="tx1"/>
                </a:solidFill>
                <a:effectLst/>
                <a:latin typeface="+mn-lt"/>
                <a:ea typeface="+mn-ea"/>
                <a:cs typeface="+mn-cs"/>
              </a:rPr>
              <a:t>Optimization</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of</a:t>
            </a:r>
            <a:r>
              <a:rPr lang="es-MX" sz="1200" b="0" kern="1200" dirty="0">
                <a:solidFill>
                  <a:schemeClr val="tx1"/>
                </a:solidFill>
                <a:effectLst/>
                <a:latin typeface="+mn-lt"/>
                <a:ea typeface="+mn-ea"/>
                <a:cs typeface="+mn-cs"/>
              </a:rPr>
              <a:t> real-</a:t>
            </a:r>
            <a:r>
              <a:rPr lang="es-MX" sz="1200" b="0" kern="1200" dirty="0" err="1">
                <a:solidFill>
                  <a:schemeClr val="tx1"/>
                </a:solidFill>
                <a:effectLst/>
                <a:latin typeface="+mn-lt"/>
                <a:ea typeface="+mn-ea"/>
                <a:cs typeface="+mn-cs"/>
              </a:rPr>
              <a:t>world</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water</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distribution</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systems</a:t>
            </a:r>
            <a:r>
              <a:rPr lang="es-MX" sz="1200" b="0" kern="1200" dirty="0">
                <a:solidFill>
                  <a:schemeClr val="tx1"/>
                </a:solidFill>
                <a:effectLst/>
                <a:latin typeface="+mn-lt"/>
                <a:ea typeface="+mn-ea"/>
                <a:cs typeface="+mn-cs"/>
              </a:rPr>
              <a:t> and </a:t>
            </a:r>
            <a:r>
              <a:rPr lang="es-MX" sz="1200" b="0" kern="1200" dirty="0" err="1">
                <a:solidFill>
                  <a:schemeClr val="tx1"/>
                </a:solidFill>
                <a:effectLst/>
                <a:latin typeface="+mn-lt"/>
                <a:ea typeface="+mn-ea"/>
                <a:cs typeface="+mn-cs"/>
              </a:rPr>
              <a:t>hydraulic</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elements</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using</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computational</a:t>
            </a:r>
            <a:r>
              <a:rPr lang="es-MX" sz="1200" b="0" kern="1200" dirty="0">
                <a:solidFill>
                  <a:schemeClr val="tx1"/>
                </a:solidFill>
                <a:effectLst/>
                <a:latin typeface="+mn-lt"/>
                <a:ea typeface="+mn-ea"/>
                <a:cs typeface="+mn-cs"/>
              </a:rPr>
              <a:t> fluid </a:t>
            </a:r>
            <a:r>
              <a:rPr lang="es-MX" sz="1200" b="0" kern="1200" dirty="0" err="1">
                <a:solidFill>
                  <a:schemeClr val="tx1"/>
                </a:solidFill>
                <a:effectLst/>
                <a:latin typeface="+mn-lt"/>
                <a:ea typeface="+mn-ea"/>
                <a:cs typeface="+mn-cs"/>
              </a:rPr>
              <a:t>dynamics</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cfd</a:t>
            </a:r>
            <a:r>
              <a:rPr lang="es-MX" sz="1200" b="0" kern="1200" dirty="0">
                <a:solidFill>
                  <a:schemeClr val="tx1"/>
                </a:solidFill>
                <a:effectLst/>
                <a:latin typeface="+mn-lt"/>
                <a:ea typeface="+mn-ea"/>
                <a:cs typeface="+mn-cs"/>
              </a:rPr>
              <a:t>) and </a:t>
            </a:r>
            <a:r>
              <a:rPr lang="es-MX" sz="1200" b="0" kern="1200" dirty="0" err="1">
                <a:solidFill>
                  <a:schemeClr val="tx1"/>
                </a:solidFill>
                <a:effectLst/>
                <a:latin typeface="+mn-lt"/>
                <a:ea typeface="+mn-ea"/>
                <a:cs typeface="+mn-cs"/>
              </a:rPr>
              <a:t>evolutionary</a:t>
            </a:r>
            <a:r>
              <a:rPr lang="es-MX" sz="1200" b="0" kern="1200" dirty="0">
                <a:solidFill>
                  <a:schemeClr val="tx1"/>
                </a:solidFill>
                <a:effectLst/>
                <a:latin typeface="+mn-lt"/>
                <a:ea typeface="+mn-ea"/>
                <a:cs typeface="+mn-cs"/>
              </a:rPr>
              <a:t> </a:t>
            </a:r>
            <a:r>
              <a:rPr lang="es-MX" sz="1200" b="0" kern="1200" dirty="0" err="1">
                <a:solidFill>
                  <a:schemeClr val="tx1"/>
                </a:solidFill>
                <a:effectLst/>
                <a:latin typeface="+mn-lt"/>
                <a:ea typeface="+mn-ea"/>
                <a:cs typeface="+mn-cs"/>
              </a:rPr>
              <a:t>algorithms</a:t>
            </a:r>
            <a:r>
              <a:rPr lang="es-MX" sz="1200" b="0" kern="1200" dirty="0">
                <a:solidFill>
                  <a:schemeClr val="tx1"/>
                </a:solidFill>
                <a:effectLst/>
                <a:latin typeface="+mn-lt"/>
                <a:ea typeface="+mn-ea"/>
                <a:cs typeface="+mn-cs"/>
              </a:rPr>
              <a:t>'' el cual busca aplicar algoritmos metaheurísticos en la resolución de problemas asociados a las RDA.</a:t>
            </a:r>
          </a:p>
          <a:p>
            <a:endParaRPr lang="es-MX" sz="1200" b="0" kern="1200" dirty="0">
              <a:solidFill>
                <a:schemeClr val="tx1"/>
              </a:solidFill>
              <a:effectLst/>
              <a:latin typeface="+mn-lt"/>
              <a:ea typeface="+mn-ea"/>
              <a:cs typeface="+mn-cs"/>
            </a:endParaRPr>
          </a:p>
          <a:p>
            <a:r>
              <a:rPr lang="es-MX" sz="1200" b="0" kern="1200" dirty="0">
                <a:solidFill>
                  <a:schemeClr val="tx1"/>
                </a:solidFill>
                <a:effectLst/>
                <a:latin typeface="+mn-lt"/>
                <a:ea typeface="+mn-ea"/>
                <a:cs typeface="+mn-cs"/>
              </a:rPr>
              <a:t>De este proyecto, surgieron varios artículos, entre ellos, se encuentra uno que consiste en la integración de dos herramientas independientes </a:t>
            </a:r>
            <a:r>
              <a:rPr lang="es-MX" sz="1200" b="0" kern="1200" dirty="0" err="1">
                <a:solidFill>
                  <a:schemeClr val="tx1"/>
                </a:solidFill>
                <a:effectLst/>
                <a:latin typeface="+mn-lt"/>
                <a:ea typeface="+mn-ea"/>
                <a:cs typeface="+mn-cs"/>
              </a:rPr>
              <a:t>JMetal</a:t>
            </a:r>
            <a:r>
              <a:rPr lang="es-MX" sz="1200" b="0" kern="1200" dirty="0">
                <a:solidFill>
                  <a:schemeClr val="tx1"/>
                </a:solidFill>
                <a:effectLst/>
                <a:latin typeface="+mn-lt"/>
                <a:ea typeface="+mn-ea"/>
                <a:cs typeface="+mn-cs"/>
              </a:rPr>
              <a:t> y </a:t>
            </a:r>
            <a:r>
              <a:rPr lang="es-MX" sz="1200" b="0" kern="1200" dirty="0" err="1">
                <a:solidFill>
                  <a:schemeClr val="tx1"/>
                </a:solidFill>
                <a:effectLst/>
                <a:latin typeface="+mn-lt"/>
                <a:ea typeface="+mn-ea"/>
                <a:cs typeface="+mn-cs"/>
              </a:rPr>
              <a:t>Epanet</a:t>
            </a:r>
            <a:r>
              <a:rPr lang="es-MX" sz="1200" b="0" kern="1200" dirty="0">
                <a:solidFill>
                  <a:schemeClr val="tx1"/>
                </a:solidFill>
                <a:effectLst/>
                <a:latin typeface="+mn-lt"/>
                <a:ea typeface="+mn-ea"/>
                <a:cs typeface="+mn-cs"/>
              </a:rPr>
              <a:t> para llevar a cabo optimizaciones sobre RDA. De dicho articulo surge la idea de implementar una herramienta gráfica con el fin de facilitar la optimización de redes de agua potable.</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11</a:t>
            </a:fld>
            <a:endParaRPr lang="es-CL"/>
          </a:p>
        </p:txBody>
      </p:sp>
    </p:spTree>
    <p:extLst>
      <p:ext uri="{BB962C8B-B14F-4D97-AF65-F5344CB8AC3E}">
        <p14:creationId xmlns:p14="http://schemas.microsoft.com/office/powerpoint/2010/main" val="246325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52DBEE-260A-478E-92F4-EF64BB9B9D39}"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6324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1A46254-B95A-4A7D-AD10-0D98967857D5}" type="datetime1">
              <a:rPr lang="es-CL" smtClean="0"/>
              <a:t>16-08-2020</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1993623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534160-BA00-4850-95D5-F6BE7F09A797}"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517233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A26F31F-13E4-4776-9DBB-D65114C58BFC}"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9171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704087C-C511-4CEE-B913-1AD153D0DC1C}"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3034848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2C3B6D-4F53-4067-BABE-900F875E0BC1}" type="datetime1">
              <a:rPr lang="es-CL" smtClean="0"/>
              <a:t>16-08-2020</a:t>
            </a:fld>
            <a:endParaRPr lang="es-CL"/>
          </a:p>
        </p:txBody>
      </p:sp>
      <p:sp>
        <p:nvSpPr>
          <p:cNvPr id="4"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437529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DE666C-46DA-4BD1-B140-E20AA865A05B}" type="datetime1">
              <a:rPr lang="es-CL" smtClean="0"/>
              <a:t>16-08-2020</a:t>
            </a:fld>
            <a:endParaRPr lang="es-CL"/>
          </a:p>
        </p:txBody>
      </p:sp>
      <p:sp>
        <p:nvSpPr>
          <p:cNvPr id="4"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67872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08B18C7-4622-4524-AFF6-27EE824533D8}"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02735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A9D370-136D-4626-BAFA-12B11986CD83}"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544054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C05D-6E00-4EC8-B0D2-90E6BC27254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EB23C413-2D13-494B-B94D-5115DF88B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414E40AC-656B-4A97-8F43-C23E7C265F34}"/>
              </a:ext>
            </a:extLst>
          </p:cNvPr>
          <p:cNvSpPr>
            <a:spLocks noGrp="1"/>
          </p:cNvSpPr>
          <p:nvPr>
            <p:ph type="dt" sz="half" idx="10"/>
          </p:nvPr>
        </p:nvSpPr>
        <p:spPr/>
        <p:txBody>
          <a:bodyPr/>
          <a:lstStyle/>
          <a:p>
            <a:fld id="{4606F570-A3FF-48C3-AE74-D3B25C8E0DBC}" type="datetime1">
              <a:rPr lang="es-CL" smtClean="0"/>
              <a:t>16-08-2020</a:t>
            </a:fld>
            <a:endParaRPr lang="es-CL"/>
          </a:p>
        </p:txBody>
      </p:sp>
      <p:sp>
        <p:nvSpPr>
          <p:cNvPr id="5" name="Marcador de pie de página 4">
            <a:extLst>
              <a:ext uri="{FF2B5EF4-FFF2-40B4-BE49-F238E27FC236}">
                <a16:creationId xmlns:a16="http://schemas.microsoft.com/office/drawing/2014/main" id="{FEF43ADB-8CA2-4969-AB83-79E5BE45059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D66DCDF-2B12-4F28-9B75-277D7FCC74CC}"/>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47481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43D08-954E-44A9-BDA8-53C5D991488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32C371B-7B97-4085-A1A5-73698BA94F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8E1DDCC-9B64-4701-AEF0-3525BBCE3105}"/>
              </a:ext>
            </a:extLst>
          </p:cNvPr>
          <p:cNvSpPr>
            <a:spLocks noGrp="1"/>
          </p:cNvSpPr>
          <p:nvPr>
            <p:ph type="dt" sz="half" idx="10"/>
          </p:nvPr>
        </p:nvSpPr>
        <p:spPr/>
        <p:txBody>
          <a:bodyPr/>
          <a:lstStyle/>
          <a:p>
            <a:fld id="{3B61CBA7-31F8-4E31-9F2D-318109246AA9}" type="datetime1">
              <a:rPr lang="es-CL" smtClean="0"/>
              <a:t>16-08-2020</a:t>
            </a:fld>
            <a:endParaRPr lang="es-CL"/>
          </a:p>
        </p:txBody>
      </p:sp>
      <p:sp>
        <p:nvSpPr>
          <p:cNvPr id="5" name="Marcador de pie de página 4">
            <a:extLst>
              <a:ext uri="{FF2B5EF4-FFF2-40B4-BE49-F238E27FC236}">
                <a16:creationId xmlns:a16="http://schemas.microsoft.com/office/drawing/2014/main" id="{D1668A04-A0DB-4020-8C2A-AC61F9738C2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3F21A7E-31D5-4672-9040-3CF9A527559A}"/>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75898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D32891CD-2568-4DE0-91A0-2E8EF343AF55}"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300093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9E32B-22FA-434A-A90B-4E292B0DB1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185F3D2-F75A-43E4-833C-BF952917B3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95A30B-750A-4E89-833E-AC1958F38172}"/>
              </a:ext>
            </a:extLst>
          </p:cNvPr>
          <p:cNvSpPr>
            <a:spLocks noGrp="1"/>
          </p:cNvSpPr>
          <p:nvPr>
            <p:ph type="dt" sz="half" idx="10"/>
          </p:nvPr>
        </p:nvSpPr>
        <p:spPr/>
        <p:txBody>
          <a:bodyPr/>
          <a:lstStyle/>
          <a:p>
            <a:fld id="{BEABE1C8-F690-4D9E-A285-0F4190CB6722}" type="datetime1">
              <a:rPr lang="es-CL" smtClean="0"/>
              <a:t>16-08-2020</a:t>
            </a:fld>
            <a:endParaRPr lang="es-CL"/>
          </a:p>
        </p:txBody>
      </p:sp>
      <p:sp>
        <p:nvSpPr>
          <p:cNvPr id="5" name="Marcador de pie de página 4">
            <a:extLst>
              <a:ext uri="{FF2B5EF4-FFF2-40B4-BE49-F238E27FC236}">
                <a16:creationId xmlns:a16="http://schemas.microsoft.com/office/drawing/2014/main" id="{0B03CD53-9C6D-4E75-9AD3-05ABA887200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0FCBAF1-831F-49C8-8B98-7AF0BE455990}"/>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286587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B850E-7340-41B6-B06F-59BD12A2A19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0C4A41A7-B0D6-4726-9116-F666CFA6F0A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E9CBB869-6D7A-477F-BC1A-9E18C10620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98EC4AE0-EA48-4E2F-AE9F-F79F1E3D5CB3}"/>
              </a:ext>
            </a:extLst>
          </p:cNvPr>
          <p:cNvSpPr>
            <a:spLocks noGrp="1"/>
          </p:cNvSpPr>
          <p:nvPr>
            <p:ph type="dt" sz="half" idx="10"/>
          </p:nvPr>
        </p:nvSpPr>
        <p:spPr/>
        <p:txBody>
          <a:bodyPr/>
          <a:lstStyle/>
          <a:p>
            <a:fld id="{D8E53781-3E2B-41B9-B2F7-3BFEF1E442BE}" type="datetime1">
              <a:rPr lang="es-CL" smtClean="0"/>
              <a:t>16-08-2020</a:t>
            </a:fld>
            <a:endParaRPr lang="es-CL"/>
          </a:p>
        </p:txBody>
      </p:sp>
      <p:sp>
        <p:nvSpPr>
          <p:cNvPr id="6" name="Marcador de pie de página 5">
            <a:extLst>
              <a:ext uri="{FF2B5EF4-FFF2-40B4-BE49-F238E27FC236}">
                <a16:creationId xmlns:a16="http://schemas.microsoft.com/office/drawing/2014/main" id="{5AD0680A-75BB-43F6-A696-5D3916C5916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DFB9A8B0-6300-4D53-8ED1-610C3686ACA3}"/>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2062685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4A1AC-0584-469E-9962-99D2E82FF99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A7D8A11-A1CE-4EDC-85E3-0745CBEA7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0F974B4-4C26-4290-AA41-21A2481F6B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D8F665D2-E3D5-46D2-A32B-05AA70767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7DD131D-7EA4-4046-91A9-21B81CE2B23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FA826E9-1807-41EC-A544-63F77AC61F02}"/>
              </a:ext>
            </a:extLst>
          </p:cNvPr>
          <p:cNvSpPr>
            <a:spLocks noGrp="1"/>
          </p:cNvSpPr>
          <p:nvPr>
            <p:ph type="dt" sz="half" idx="10"/>
          </p:nvPr>
        </p:nvSpPr>
        <p:spPr/>
        <p:txBody>
          <a:bodyPr/>
          <a:lstStyle/>
          <a:p>
            <a:fld id="{70D50949-88F1-47F7-99AB-CBC2F1406F98}" type="datetime1">
              <a:rPr lang="es-CL" smtClean="0"/>
              <a:t>16-08-2020</a:t>
            </a:fld>
            <a:endParaRPr lang="es-CL"/>
          </a:p>
        </p:txBody>
      </p:sp>
      <p:sp>
        <p:nvSpPr>
          <p:cNvPr id="8" name="Marcador de pie de página 7">
            <a:extLst>
              <a:ext uri="{FF2B5EF4-FFF2-40B4-BE49-F238E27FC236}">
                <a16:creationId xmlns:a16="http://schemas.microsoft.com/office/drawing/2014/main" id="{CB636174-8A7A-4093-84FC-18028BDE8A11}"/>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B3CD1D51-D98E-4AD1-959B-7455E42C4E16}"/>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3380264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5B55B-F0CC-4AAB-9050-0F6DB5901CA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5EA9DE3-F7F8-499C-8A8F-F4038BE5ED6F}"/>
              </a:ext>
            </a:extLst>
          </p:cNvPr>
          <p:cNvSpPr>
            <a:spLocks noGrp="1"/>
          </p:cNvSpPr>
          <p:nvPr>
            <p:ph type="dt" sz="half" idx="10"/>
          </p:nvPr>
        </p:nvSpPr>
        <p:spPr/>
        <p:txBody>
          <a:bodyPr/>
          <a:lstStyle/>
          <a:p>
            <a:fld id="{5403002F-DAE9-4360-9181-318F7AA33B67}" type="datetime1">
              <a:rPr lang="es-CL" smtClean="0"/>
              <a:t>16-08-2020</a:t>
            </a:fld>
            <a:endParaRPr lang="es-CL"/>
          </a:p>
        </p:txBody>
      </p:sp>
      <p:sp>
        <p:nvSpPr>
          <p:cNvPr id="4" name="Marcador de pie de página 3">
            <a:extLst>
              <a:ext uri="{FF2B5EF4-FFF2-40B4-BE49-F238E27FC236}">
                <a16:creationId xmlns:a16="http://schemas.microsoft.com/office/drawing/2014/main" id="{0EB40D6E-844C-4A1D-A5E2-F5D6758EE0B9}"/>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C2005884-0BDB-494A-8F1F-2B4B8AB3D7D0}"/>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1128709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B1DA78-4EB6-43E5-AAB5-8317D2892E53}"/>
              </a:ext>
            </a:extLst>
          </p:cNvPr>
          <p:cNvSpPr>
            <a:spLocks noGrp="1"/>
          </p:cNvSpPr>
          <p:nvPr>
            <p:ph type="dt" sz="half" idx="10"/>
          </p:nvPr>
        </p:nvSpPr>
        <p:spPr/>
        <p:txBody>
          <a:bodyPr/>
          <a:lstStyle/>
          <a:p>
            <a:fld id="{ED7A8801-F0FA-42EC-BB9A-AED3EB0083BF}" type="datetime1">
              <a:rPr lang="es-CL" smtClean="0"/>
              <a:t>16-08-2020</a:t>
            </a:fld>
            <a:endParaRPr lang="es-CL"/>
          </a:p>
        </p:txBody>
      </p:sp>
      <p:sp>
        <p:nvSpPr>
          <p:cNvPr id="3" name="Marcador de pie de página 2">
            <a:extLst>
              <a:ext uri="{FF2B5EF4-FFF2-40B4-BE49-F238E27FC236}">
                <a16:creationId xmlns:a16="http://schemas.microsoft.com/office/drawing/2014/main" id="{2FF246AD-BF4A-4027-9B41-1F00BD67A717}"/>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C39540B4-FBA8-4F91-B08B-19C421005A09}"/>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3113809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BFF38-37C4-452D-A96E-1DED58EBC0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8611A62-5724-42E3-AA83-CC3242F469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F0E371A4-B6C9-487E-8717-BB72D370EA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5C44BCE-4FB1-40AE-8487-6BC7079E758F}"/>
              </a:ext>
            </a:extLst>
          </p:cNvPr>
          <p:cNvSpPr>
            <a:spLocks noGrp="1"/>
          </p:cNvSpPr>
          <p:nvPr>
            <p:ph type="dt" sz="half" idx="10"/>
          </p:nvPr>
        </p:nvSpPr>
        <p:spPr/>
        <p:txBody>
          <a:bodyPr/>
          <a:lstStyle/>
          <a:p>
            <a:fld id="{F9ECE88C-544C-4EE8-BCA4-129D8950BEC8}" type="datetime1">
              <a:rPr lang="es-CL" smtClean="0"/>
              <a:t>16-08-2020</a:t>
            </a:fld>
            <a:endParaRPr lang="es-CL"/>
          </a:p>
        </p:txBody>
      </p:sp>
      <p:sp>
        <p:nvSpPr>
          <p:cNvPr id="6" name="Marcador de pie de página 5">
            <a:extLst>
              <a:ext uri="{FF2B5EF4-FFF2-40B4-BE49-F238E27FC236}">
                <a16:creationId xmlns:a16="http://schemas.microsoft.com/office/drawing/2014/main" id="{951304F5-D180-4F91-9F7B-837D25EB278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35EFB14B-1586-4534-A1CF-ABF32B2A6567}"/>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2813723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D01D-67DD-4355-BB74-665799EAB0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9D5A9973-7855-4B09-A4E7-CE8246FE5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F0C6161D-F880-4793-8949-BF76F83E9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88BF184-F1C1-4AB7-BF4A-ABCA3548A59A}"/>
              </a:ext>
            </a:extLst>
          </p:cNvPr>
          <p:cNvSpPr>
            <a:spLocks noGrp="1"/>
          </p:cNvSpPr>
          <p:nvPr>
            <p:ph type="dt" sz="half" idx="10"/>
          </p:nvPr>
        </p:nvSpPr>
        <p:spPr/>
        <p:txBody>
          <a:bodyPr/>
          <a:lstStyle/>
          <a:p>
            <a:fld id="{F01A7031-4913-4E68-88A7-E3AF522AF502}" type="datetime1">
              <a:rPr lang="es-CL" smtClean="0"/>
              <a:t>16-08-2020</a:t>
            </a:fld>
            <a:endParaRPr lang="es-CL"/>
          </a:p>
        </p:txBody>
      </p:sp>
      <p:sp>
        <p:nvSpPr>
          <p:cNvPr id="6" name="Marcador de pie de página 5">
            <a:extLst>
              <a:ext uri="{FF2B5EF4-FFF2-40B4-BE49-F238E27FC236}">
                <a16:creationId xmlns:a16="http://schemas.microsoft.com/office/drawing/2014/main" id="{DB91BDA2-5077-4BAA-9418-7638069EB42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737E0D3-F7B3-4E6A-A184-61440AF6B6BC}"/>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1349934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DAB96-50D7-44CB-AEBC-AA94D33E53C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A7D368D-B861-4734-8FD2-547A8BD804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FFEB514-05B9-4DF6-B64F-B906C7B502A5}"/>
              </a:ext>
            </a:extLst>
          </p:cNvPr>
          <p:cNvSpPr>
            <a:spLocks noGrp="1"/>
          </p:cNvSpPr>
          <p:nvPr>
            <p:ph type="dt" sz="half" idx="10"/>
          </p:nvPr>
        </p:nvSpPr>
        <p:spPr/>
        <p:txBody>
          <a:bodyPr/>
          <a:lstStyle/>
          <a:p>
            <a:fld id="{E8F4A1EF-0414-41E5-A97E-8E8297C8BE81}" type="datetime1">
              <a:rPr lang="es-CL" smtClean="0"/>
              <a:t>16-08-2020</a:t>
            </a:fld>
            <a:endParaRPr lang="es-CL"/>
          </a:p>
        </p:txBody>
      </p:sp>
      <p:sp>
        <p:nvSpPr>
          <p:cNvPr id="5" name="Marcador de pie de página 4">
            <a:extLst>
              <a:ext uri="{FF2B5EF4-FFF2-40B4-BE49-F238E27FC236}">
                <a16:creationId xmlns:a16="http://schemas.microsoft.com/office/drawing/2014/main" id="{FB9EA28C-8C91-486C-856D-E3A49D76811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99867D9-50E6-4C77-92B6-D506A4874CC7}"/>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1649454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F0B0EF-541D-4D83-A59A-3C5C39D0581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7987E552-5D0C-4587-A183-3BD8FBCCB45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18953D9-C720-4B66-8195-935AE55987A7}"/>
              </a:ext>
            </a:extLst>
          </p:cNvPr>
          <p:cNvSpPr>
            <a:spLocks noGrp="1"/>
          </p:cNvSpPr>
          <p:nvPr>
            <p:ph type="dt" sz="half" idx="10"/>
          </p:nvPr>
        </p:nvSpPr>
        <p:spPr/>
        <p:txBody>
          <a:bodyPr/>
          <a:lstStyle/>
          <a:p>
            <a:fld id="{C48C2FCD-27F9-40C7-91F0-A8AE133A563B}" type="datetime1">
              <a:rPr lang="es-CL" smtClean="0"/>
              <a:t>16-08-2020</a:t>
            </a:fld>
            <a:endParaRPr lang="es-CL"/>
          </a:p>
        </p:txBody>
      </p:sp>
      <p:sp>
        <p:nvSpPr>
          <p:cNvPr id="5" name="Marcador de pie de página 4">
            <a:extLst>
              <a:ext uri="{FF2B5EF4-FFF2-40B4-BE49-F238E27FC236}">
                <a16:creationId xmlns:a16="http://schemas.microsoft.com/office/drawing/2014/main" id="{7DC7D169-BA62-42FD-AE58-62A64508752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5726757-1271-46FC-BACF-683538453B13}"/>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39051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A06FD90-BA20-43D5-947D-95F6D826F6EE}" type="datetime1">
              <a:rPr lang="es-CL" smtClean="0"/>
              <a:t>16-08-2020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1840383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06FD623-E84D-4943-BEE1-8E6458FC3EDE}" type="datetime1">
              <a:rPr lang="es-CL" smtClean="0"/>
              <a:t>16-08-2020</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90482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26381CC-A74D-4721-A66F-868199B3A317}" type="datetime1">
              <a:rPr lang="es-CL" smtClean="0"/>
              <a:t>16-08-2020</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7866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CB76B0C8-A85A-48A3-8087-529DAE4B819D}" type="datetime1">
              <a:rPr lang="es-CL" smtClean="0"/>
              <a:t>16-08-2020</a:t>
            </a:fld>
            <a:endParaRPr lang="es-CL"/>
          </a:p>
        </p:txBody>
      </p:sp>
      <p:sp>
        <p:nvSpPr>
          <p:cNvPr id="5" name="Footer Placeholder 3"/>
          <p:cNvSpPr>
            <a:spLocks noGrp="1"/>
          </p:cNvSpPr>
          <p:nvPr>
            <p:ph type="ftr" sz="quarter" idx="11"/>
          </p:nvPr>
        </p:nvSpPr>
        <p:spPr/>
        <p:txBody>
          <a:bodyPr/>
          <a:lstStyle/>
          <a:p>
            <a:endParaRPr lang="es-CL"/>
          </a:p>
        </p:txBody>
      </p:sp>
      <p:sp>
        <p:nvSpPr>
          <p:cNvPr id="6" name="Slide Number Placeholder 4"/>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24215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6FD9D3-BD83-41EB-A8FE-537B11F81519}" type="datetime1">
              <a:rPr lang="es-CL" smtClean="0"/>
              <a:t>16-08-2020</a:t>
            </a:fld>
            <a:endParaRPr lang="es-CL"/>
          </a:p>
        </p:txBody>
      </p:sp>
      <p:sp>
        <p:nvSpPr>
          <p:cNvPr id="5" name="Footer Placeholder 2"/>
          <p:cNvSpPr>
            <a:spLocks noGrp="1"/>
          </p:cNvSpPr>
          <p:nvPr>
            <p:ph type="ftr" sz="quarter" idx="11"/>
          </p:nvPr>
        </p:nvSpPr>
        <p:spPr/>
        <p:txBody>
          <a:bodyPr/>
          <a:lstStyle/>
          <a:p>
            <a:endParaRPr lang="es-CL"/>
          </a:p>
        </p:txBody>
      </p:sp>
      <p:sp>
        <p:nvSpPr>
          <p:cNvPr id="6" name="Slide Number Placeholder 3"/>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408113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DC9CD8BC-FF7B-4349-8816-F18FCC461807}" type="datetime1">
              <a:rPr lang="es-CL" smtClean="0"/>
              <a:t>16-08-2020</a:t>
            </a:fld>
            <a:endParaRPr lang="es-CL"/>
          </a:p>
        </p:txBody>
      </p:sp>
      <p:sp>
        <p:nvSpPr>
          <p:cNvPr id="5" name="Footer Placeholder 5"/>
          <p:cNvSpPr>
            <a:spLocks noGrp="1"/>
          </p:cNvSpPr>
          <p:nvPr>
            <p:ph type="ftr" sz="quarter" idx="11"/>
          </p:nvPr>
        </p:nvSpPr>
        <p:spPr/>
        <p:txBody>
          <a:bodyPr/>
          <a:lstStyle/>
          <a:p>
            <a:endParaRPr lang="es-CL"/>
          </a:p>
        </p:txBody>
      </p:sp>
      <p:sp>
        <p:nvSpPr>
          <p:cNvPr id="6"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372337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93B580-C3B0-4E62-A542-71199DAFC0FD}" type="datetime1">
              <a:rPr lang="es-CL" smtClean="0"/>
              <a:t>16-08-2020</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403798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DC33137-BB4C-4514-8EA3-1749AE2B7069}" type="datetime1">
              <a:rPr lang="es-CL" smtClean="0"/>
              <a:t>16-08-2020</a:t>
            </a:fld>
            <a:endParaRPr lang="es-C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C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9EE5FD8-32AF-4EA8-9289-91CC9F0E55FD}" type="slidenum">
              <a:rPr lang="es-CL" smtClean="0"/>
              <a:t>‹Nº›</a:t>
            </a:fld>
            <a:endParaRPr lang="es-CL"/>
          </a:p>
        </p:txBody>
      </p:sp>
    </p:spTree>
    <p:extLst>
      <p:ext uri="{BB962C8B-B14F-4D97-AF65-F5344CB8AC3E}">
        <p14:creationId xmlns:p14="http://schemas.microsoft.com/office/powerpoint/2010/main" val="3763582768"/>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D1C9D2-5C17-42F6-B9BC-56EB0A6AF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F1FDB14-6F49-489A-BF63-1F5B491FF9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13DBB83-B2AC-4086-9BAE-077864D1F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32230-5DA7-4083-8F5F-DF3E8C36E9A0}" type="datetime1">
              <a:rPr lang="es-CL" smtClean="0"/>
              <a:t>16-08-2020</a:t>
            </a:fld>
            <a:endParaRPr lang="es-CL"/>
          </a:p>
        </p:txBody>
      </p:sp>
      <p:sp>
        <p:nvSpPr>
          <p:cNvPr id="5" name="Marcador de pie de página 4">
            <a:extLst>
              <a:ext uri="{FF2B5EF4-FFF2-40B4-BE49-F238E27FC236}">
                <a16:creationId xmlns:a16="http://schemas.microsoft.com/office/drawing/2014/main" id="{1AD6EE91-B56C-46E3-B988-13B05FF27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018C3ED9-9B30-4A8C-87FA-894BD3BFF6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C10C3-942B-4082-9A6C-8B717D1D68E3}" type="slidenum">
              <a:rPr lang="es-CL" smtClean="0"/>
              <a:t>‹Nº›</a:t>
            </a:fld>
            <a:endParaRPr lang="es-CL"/>
          </a:p>
        </p:txBody>
      </p:sp>
    </p:spTree>
    <p:extLst>
      <p:ext uri="{BB962C8B-B14F-4D97-AF65-F5344CB8AC3E}">
        <p14:creationId xmlns:p14="http://schemas.microsoft.com/office/powerpoint/2010/main" val="62119362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5.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0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7.w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8.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5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svg"/><Relationship Id="rId18" Type="http://schemas.openxmlformats.org/officeDocument/2006/relationships/image" Target="../media/image6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svg"/><Relationship Id="rId2" Type="http://schemas.openxmlformats.org/officeDocument/2006/relationships/notesSlide" Target="../notesSlides/notesSlide47.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svg"/><Relationship Id="rId10" Type="http://schemas.openxmlformats.org/officeDocument/2006/relationships/image" Target="../media/image80.svg"/><Relationship Id="rId19" Type="http://schemas.openxmlformats.org/officeDocument/2006/relationships/image" Target="../media/image64.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BB675-2446-4E12-AD17-181C9A87395B}"/>
              </a:ext>
            </a:extLst>
          </p:cNvPr>
          <p:cNvSpPr>
            <a:spLocks noGrp="1"/>
          </p:cNvSpPr>
          <p:nvPr>
            <p:ph type="ctrTitle"/>
          </p:nvPr>
        </p:nvSpPr>
        <p:spPr>
          <a:xfrm>
            <a:off x="1962597" y="723530"/>
            <a:ext cx="8428312" cy="2705470"/>
          </a:xfrm>
        </p:spPr>
        <p:txBody>
          <a:bodyPr>
            <a:noAutofit/>
          </a:bodyPr>
          <a:lstStyle/>
          <a:p>
            <a:pPr algn="just"/>
            <a:r>
              <a:rPr lang="es-MX" sz="4400" b="1" dirty="0">
                <a:latin typeface="Times New Roman" panose="02020603050405020304" pitchFamily="18" charset="0"/>
                <a:cs typeface="Times New Roman" panose="02020603050405020304" pitchFamily="18" charset="0"/>
              </a:rPr>
              <a:t>Software para la optimización de redes de distribución de agua potable</a:t>
            </a:r>
            <a:br>
              <a:rPr lang="es-MX" sz="4400" b="1" dirty="0">
                <a:latin typeface="Times New Roman" panose="02020603050405020304" pitchFamily="18" charset="0"/>
                <a:cs typeface="Times New Roman" panose="02020603050405020304" pitchFamily="18" charset="0"/>
              </a:rPr>
            </a:br>
            <a:endParaRPr lang="es-CL" sz="4400" b="1"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89552647-7DCE-4C25-8A0D-93EC23138794}"/>
              </a:ext>
            </a:extLst>
          </p:cNvPr>
          <p:cNvSpPr txBox="1"/>
          <p:nvPr/>
        </p:nvSpPr>
        <p:spPr>
          <a:xfrm>
            <a:off x="684212" y="5069151"/>
            <a:ext cx="4335033" cy="1200329"/>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Estudiante: Gabriel Sanhueza</a:t>
            </a:r>
          </a:p>
          <a:p>
            <a:r>
              <a:rPr lang="es-MX" dirty="0">
                <a:latin typeface="Times New Roman" panose="02020603050405020304" pitchFamily="18" charset="0"/>
                <a:cs typeface="Times New Roman" panose="02020603050405020304" pitchFamily="18" charset="0"/>
              </a:rPr>
              <a:t>Profesor guía: </a:t>
            </a:r>
            <a:r>
              <a:rPr lang="es-CL" dirty="0">
                <a:latin typeface="Times New Roman" panose="02020603050405020304" pitchFamily="18" charset="0"/>
                <a:cs typeface="Times New Roman" panose="02020603050405020304" pitchFamily="18" charset="0"/>
              </a:rPr>
              <a:t>Jimmy Gutiérrez Bahamondes</a:t>
            </a:r>
          </a:p>
          <a:p>
            <a:r>
              <a:rPr lang="es-CL" dirty="0">
                <a:latin typeface="Times New Roman" panose="02020603050405020304" pitchFamily="18" charset="0"/>
                <a:cs typeface="Times New Roman" panose="02020603050405020304" pitchFamily="18" charset="0"/>
              </a:rPr>
              <a:t>Profesor </a:t>
            </a:r>
            <a:r>
              <a:rPr lang="es-CL" dirty="0" err="1">
                <a:latin typeface="Times New Roman" panose="02020603050405020304" pitchFamily="18" charset="0"/>
                <a:cs typeface="Times New Roman" panose="02020603050405020304" pitchFamily="18" charset="0"/>
              </a:rPr>
              <a:t>co-guía</a:t>
            </a:r>
            <a:r>
              <a:rPr lang="es-CL" dirty="0">
                <a:latin typeface="Times New Roman" panose="02020603050405020304" pitchFamily="18" charset="0"/>
                <a:cs typeface="Times New Roman" panose="02020603050405020304" pitchFamily="18" charset="0"/>
              </a:rPr>
              <a:t>: Daniel Mora </a:t>
            </a:r>
            <a:r>
              <a:rPr lang="es-CL" dirty="0" err="1">
                <a:latin typeface="Times New Roman" panose="02020603050405020304" pitchFamily="18" charset="0"/>
                <a:cs typeface="Times New Roman" panose="02020603050405020304" pitchFamily="18" charset="0"/>
              </a:rPr>
              <a:t>Melia</a:t>
            </a:r>
            <a:r>
              <a:rPr lang="es-CL" dirty="0">
                <a:latin typeface="Times New Roman" panose="02020603050405020304" pitchFamily="18" charset="0"/>
                <a:cs typeface="Times New Roman" panose="02020603050405020304" pitchFamily="18" charset="0"/>
              </a:rPr>
              <a:t> </a:t>
            </a:r>
            <a:br>
              <a:rPr lang="es-CL" dirty="0">
                <a:latin typeface="Times New Roman" panose="02020603050405020304" pitchFamily="18" charset="0"/>
                <a:cs typeface="Times New Roman" panose="02020603050405020304" pitchFamily="18" charset="0"/>
              </a:rPr>
            </a:br>
            <a:endParaRPr lang="es-CL"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ECE5FDA9-DC4F-4E2A-B74B-03DA3C316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57" y="94585"/>
            <a:ext cx="1541867" cy="1541867"/>
          </a:xfrm>
          <a:prstGeom prst="rect">
            <a:avLst/>
          </a:prstGeom>
        </p:spPr>
      </p:pic>
      <p:sp>
        <p:nvSpPr>
          <p:cNvPr id="3" name="CuadroTexto 2">
            <a:extLst>
              <a:ext uri="{FF2B5EF4-FFF2-40B4-BE49-F238E27FC236}">
                <a16:creationId xmlns:a16="http://schemas.microsoft.com/office/drawing/2014/main" id="{40447F26-787A-49D8-A2C4-7BE85A32845A}"/>
              </a:ext>
            </a:extLst>
          </p:cNvPr>
          <p:cNvSpPr txBox="1"/>
          <p:nvPr/>
        </p:nvSpPr>
        <p:spPr>
          <a:xfrm>
            <a:off x="3403596" y="2740632"/>
            <a:ext cx="5525872" cy="769441"/>
          </a:xfrm>
          <a:prstGeom prst="rect">
            <a:avLst/>
          </a:prstGeom>
          <a:noFill/>
        </p:spPr>
        <p:txBody>
          <a:bodyPr wrap="none" rtlCol="0">
            <a:spAutoFit/>
          </a:bodyPr>
          <a:lstStyle/>
          <a:p>
            <a:r>
              <a:rPr lang="es-MX" sz="4400" b="1" dirty="0" err="1">
                <a:latin typeface="Times New Roman" panose="02020603050405020304" pitchFamily="18" charset="0"/>
                <a:cs typeface="Times New Roman" panose="02020603050405020304" pitchFamily="18" charset="0"/>
              </a:rPr>
              <a:t>jHawanet</a:t>
            </a:r>
            <a:r>
              <a:rPr lang="es-MX" sz="4400" b="1" dirty="0">
                <a:latin typeface="Times New Roman" panose="02020603050405020304" pitchFamily="18" charset="0"/>
                <a:cs typeface="Times New Roman" panose="02020603050405020304" pitchFamily="18" charset="0"/>
              </a:rPr>
              <a:t> Framework</a:t>
            </a:r>
            <a:endParaRPr lang="es-CL" sz="4400" dirty="0"/>
          </a:p>
        </p:txBody>
      </p:sp>
    </p:spTree>
    <p:extLst>
      <p:ext uri="{BB962C8B-B14F-4D97-AF65-F5344CB8AC3E}">
        <p14:creationId xmlns:p14="http://schemas.microsoft.com/office/powerpoint/2010/main" val="3206991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Times New Roman" panose="02020603050405020304" pitchFamily="18" charset="0"/>
                <a:cs typeface="Times New Roman" panose="02020603050405020304" pitchFamily="18" charset="0"/>
              </a:rPr>
              <a:t>Desarrollo</a:t>
            </a:r>
          </a:p>
        </p:txBody>
      </p:sp>
      <p:sp>
        <p:nvSpPr>
          <p:cNvPr id="3" name="Marcador de número de diapositiva 2">
            <a:extLst>
              <a:ext uri="{FF2B5EF4-FFF2-40B4-BE49-F238E27FC236}">
                <a16:creationId xmlns:a16="http://schemas.microsoft.com/office/drawing/2014/main" id="{6748F836-A84E-470D-918B-D79FC6F0507E}"/>
              </a:ext>
            </a:extLst>
          </p:cNvPr>
          <p:cNvSpPr>
            <a:spLocks noGrp="1"/>
          </p:cNvSpPr>
          <p:nvPr>
            <p:ph type="sldNum" sz="quarter" idx="12"/>
          </p:nvPr>
        </p:nvSpPr>
        <p:spPr/>
        <p:txBody>
          <a:bodyPr/>
          <a:lstStyle/>
          <a:p>
            <a:fld id="{A9EE5FD8-32AF-4EA8-9289-91CC9F0E55FD}" type="slidenum">
              <a:rPr lang="es-CL" smtClean="0"/>
              <a:t>10</a:t>
            </a:fld>
            <a:endParaRPr lang="es-CL"/>
          </a:p>
        </p:txBody>
      </p:sp>
    </p:spTree>
    <p:extLst>
      <p:ext uri="{BB962C8B-B14F-4D97-AF65-F5344CB8AC3E}">
        <p14:creationId xmlns:p14="http://schemas.microsoft.com/office/powerpoint/2010/main" val="3243775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Concepción del proyecto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latin typeface="Times New Roman" panose="02020603050405020304" pitchFamily="18" charset="0"/>
                <a:cs typeface="Times New Roman" panose="02020603050405020304" pitchFamily="18" charset="0"/>
              </a:rPr>
              <a:t>Propuesta</a:t>
            </a:r>
            <a:r>
              <a:rPr lang="en-US" dirty="0">
                <a:latin typeface="Times New Roman" panose="02020603050405020304" pitchFamily="18" charset="0"/>
                <a:cs typeface="Times New Roman" panose="02020603050405020304" pitchFamily="18" charset="0"/>
              </a:rPr>
              <a:t> por </a:t>
            </a:r>
            <a:r>
              <a:rPr lang="es-CL" dirty="0">
                <a:latin typeface="Times New Roman" panose="02020603050405020304" pitchFamily="18" charset="0"/>
                <a:cs typeface="Times New Roman" panose="02020603050405020304" pitchFamily="18" charset="0"/>
              </a:rPr>
              <a:t>parte</a:t>
            </a:r>
            <a:r>
              <a:rPr lang="en-US" dirty="0">
                <a:latin typeface="Times New Roman" panose="02020603050405020304" pitchFamily="18" charset="0"/>
                <a:cs typeface="Times New Roman" panose="02020603050405020304" pitchFamily="18" charset="0"/>
              </a:rPr>
              <a:t> del </a:t>
            </a:r>
            <a:r>
              <a:rPr lang="en-US" dirty="0" err="1">
                <a:latin typeface="Times New Roman" panose="02020603050405020304" pitchFamily="18" charset="0"/>
                <a:cs typeface="Times New Roman" panose="02020603050405020304" pitchFamily="18" charset="0"/>
              </a:rPr>
              <a:t>profesor</a:t>
            </a:r>
            <a:r>
              <a:rPr lang="en-US" dirty="0">
                <a:latin typeface="Times New Roman" panose="02020603050405020304" pitchFamily="18" charset="0"/>
                <a:cs typeface="Times New Roman" panose="02020603050405020304" pitchFamily="18" charset="0"/>
              </a:rPr>
              <a:t> Daniel Mora</a:t>
            </a:r>
          </a:p>
          <a:p>
            <a:r>
              <a:rPr lang="en-US" dirty="0">
                <a:latin typeface="Times New Roman" panose="02020603050405020304" pitchFamily="18" charset="0"/>
                <a:cs typeface="Times New Roman" panose="02020603050405020304" pitchFamily="18" charset="0"/>
              </a:rPr>
              <a:t>Proyecto Optimization of real-world water distribution systems and hydraulic elements using computational fluid dynamics (</a:t>
            </a:r>
            <a:r>
              <a:rPr lang="en-US" dirty="0" err="1">
                <a:latin typeface="Times New Roman" panose="02020603050405020304" pitchFamily="18" charset="0"/>
                <a:cs typeface="Times New Roman" panose="02020603050405020304" pitchFamily="18" charset="0"/>
              </a:rPr>
              <a:t>cfd</a:t>
            </a:r>
            <a:r>
              <a:rPr lang="en-US" dirty="0">
                <a:latin typeface="Times New Roman" panose="02020603050405020304" pitchFamily="18" charset="0"/>
                <a:cs typeface="Times New Roman" panose="02020603050405020304" pitchFamily="18" charset="0"/>
              </a:rPr>
              <a:t>) and evolutionary algorithms</a:t>
            </a:r>
          </a:p>
          <a:p>
            <a:r>
              <a:rPr lang="es-CL" dirty="0" err="1">
                <a:latin typeface="Times New Roman" panose="02020603050405020304" pitchFamily="18" charset="0"/>
                <a:cs typeface="Times New Roman" panose="02020603050405020304" pitchFamily="18" charset="0"/>
              </a:rPr>
              <a:t>Jmetal</a:t>
            </a:r>
            <a:r>
              <a:rPr lang="es-CL" dirty="0">
                <a:latin typeface="Times New Roman" panose="02020603050405020304" pitchFamily="18" charset="0"/>
                <a:cs typeface="Times New Roman" panose="02020603050405020304" pitchFamily="18" charset="0"/>
              </a:rPr>
              <a:t> + </a:t>
            </a:r>
            <a:r>
              <a:rPr lang="es-CL" dirty="0" err="1">
                <a:latin typeface="Times New Roman" panose="02020603050405020304" pitchFamily="18" charset="0"/>
                <a:cs typeface="Times New Roman" panose="02020603050405020304" pitchFamily="18" charset="0"/>
              </a:rPr>
              <a:t>EpanetToolkit</a:t>
            </a:r>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2B069BDD-7D43-451F-83B6-B9D7F84D45A0}"/>
              </a:ext>
            </a:extLst>
          </p:cNvPr>
          <p:cNvSpPr>
            <a:spLocks noGrp="1"/>
          </p:cNvSpPr>
          <p:nvPr>
            <p:ph type="sldNum" sz="quarter" idx="12"/>
          </p:nvPr>
        </p:nvSpPr>
        <p:spPr/>
        <p:txBody>
          <a:bodyPr/>
          <a:lstStyle/>
          <a:p>
            <a:fld id="{A9EE5FD8-32AF-4EA8-9289-91CC9F0E55FD}" type="slidenum">
              <a:rPr lang="es-CL" smtClean="0"/>
              <a:t>11</a:t>
            </a:fld>
            <a:endParaRPr lang="es-CL"/>
          </a:p>
        </p:txBody>
      </p:sp>
    </p:spTree>
    <p:extLst>
      <p:ext uri="{BB962C8B-B14F-4D97-AF65-F5344CB8AC3E}">
        <p14:creationId xmlns:p14="http://schemas.microsoft.com/office/powerpoint/2010/main" val="336197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8930" y="629266"/>
            <a:ext cx="9252154" cy="1223983"/>
          </a:xfrm>
        </p:spPr>
        <p:txBody>
          <a:bodyPr>
            <a:normAutofit/>
          </a:bodyPr>
          <a:lstStyle/>
          <a:p>
            <a:r>
              <a:rPr lang="es-CL" dirty="0">
                <a:latin typeface="Times New Roman" panose="02020603050405020304" pitchFamily="18" charset="0"/>
                <a:cs typeface="Times New Roman" panose="02020603050405020304" pitchFamily="18" charset="0"/>
              </a:rPr>
              <a:t>Planificación</a:t>
            </a:r>
          </a:p>
        </p:txBody>
      </p:sp>
      <p:sp>
        <p:nvSpPr>
          <p:cNvPr id="13" name="Content Placeholder 7">
            <a:extLst>
              <a:ext uri="{FF2B5EF4-FFF2-40B4-BE49-F238E27FC236}">
                <a16:creationId xmlns:a16="http://schemas.microsoft.com/office/drawing/2014/main" id="{2096D7DF-07F6-4716-AE67-479E8195EF47}"/>
              </a:ext>
            </a:extLst>
          </p:cNvPr>
          <p:cNvSpPr>
            <a:spLocks noGrp="1"/>
          </p:cNvSpPr>
          <p:nvPr>
            <p:ph idx="1"/>
          </p:nvPr>
        </p:nvSpPr>
        <p:spPr>
          <a:xfrm>
            <a:off x="1103311" y="2052214"/>
            <a:ext cx="5497514" cy="4196185"/>
          </a:xfrm>
        </p:spPr>
        <p:txBody>
          <a:bodyPr>
            <a:normAutofit/>
          </a:bodyPr>
          <a:lstStyle/>
          <a:p>
            <a:r>
              <a:rPr lang="es-CL" dirty="0">
                <a:latin typeface="Times New Roman" panose="02020603050405020304" pitchFamily="18" charset="0"/>
                <a:cs typeface="Times New Roman" panose="02020603050405020304" pitchFamily="18" charset="0"/>
              </a:rPr>
              <a:t>Iteración 1: Requisitos y Arquitectura</a:t>
            </a:r>
          </a:p>
          <a:p>
            <a:r>
              <a:rPr lang="es-CL" dirty="0">
                <a:latin typeface="Times New Roman" panose="02020603050405020304" pitchFamily="18" charset="0"/>
                <a:cs typeface="Times New Roman" panose="02020603050405020304" pitchFamily="18" charset="0"/>
              </a:rPr>
              <a:t>Iteración 2: Problema monoobjetivo y Algoritmo Genético (GA)</a:t>
            </a:r>
          </a:p>
          <a:p>
            <a:r>
              <a:rPr lang="es-CL" dirty="0">
                <a:latin typeface="Times New Roman" panose="02020603050405020304" pitchFamily="18" charset="0"/>
                <a:cs typeface="Times New Roman" panose="02020603050405020304" pitchFamily="18" charset="0"/>
              </a:rPr>
              <a:t>Iteración 3: Interfaz gráfica (GUI)</a:t>
            </a:r>
          </a:p>
          <a:p>
            <a:r>
              <a:rPr lang="es-CL" dirty="0">
                <a:latin typeface="Times New Roman" panose="02020603050405020304" pitchFamily="18" charset="0"/>
                <a:cs typeface="Times New Roman" panose="02020603050405020304" pitchFamily="18" charset="0"/>
              </a:rPr>
              <a:t>Iteración 4: Problema multiobjetivo y Algoritmo Non-</a:t>
            </a:r>
            <a:r>
              <a:rPr lang="es-CL" dirty="0" err="1">
                <a:latin typeface="Times New Roman" panose="02020603050405020304" pitchFamily="18" charset="0"/>
                <a:cs typeface="Times New Roman" panose="02020603050405020304" pitchFamily="18" charset="0"/>
              </a:rPr>
              <a:t>Dominated</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Sorting</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Genetic</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Algorithm</a:t>
            </a:r>
            <a:r>
              <a:rPr lang="es-CL" dirty="0">
                <a:latin typeface="Times New Roman" panose="02020603050405020304" pitchFamily="18" charset="0"/>
                <a:cs typeface="Times New Roman" panose="02020603050405020304" pitchFamily="18" charset="0"/>
              </a:rPr>
              <a:t> II (NSGAII)</a:t>
            </a:r>
          </a:p>
          <a:p>
            <a:r>
              <a:rPr lang="es-CL" dirty="0">
                <a:latin typeface="Times New Roman" panose="02020603050405020304" pitchFamily="18" charset="0"/>
                <a:cs typeface="Times New Roman" panose="02020603050405020304" pitchFamily="18" charset="0"/>
              </a:rPr>
              <a:t>Iteración 5: Experimentos y simulación </a:t>
            </a:r>
            <a:r>
              <a:rPr lang="es-CL" dirty="0" err="1">
                <a:latin typeface="Times New Roman" panose="02020603050405020304" pitchFamily="18" charset="0"/>
                <a:cs typeface="Times New Roman" panose="02020603050405020304" pitchFamily="18" charset="0"/>
              </a:rPr>
              <a:t>hidraúlica</a:t>
            </a:r>
            <a:r>
              <a:rPr lang="es-CL" dirty="0">
                <a:latin typeface="Times New Roman" panose="02020603050405020304" pitchFamily="18" charset="0"/>
                <a:cs typeface="Times New Roman" panose="02020603050405020304" pitchFamily="18" charset="0"/>
              </a:rPr>
              <a:t>.</a:t>
            </a:r>
          </a:p>
          <a:p>
            <a:r>
              <a:rPr lang="es-CL" dirty="0">
                <a:latin typeface="Times New Roman" panose="02020603050405020304" pitchFamily="18" charset="0"/>
                <a:cs typeface="Times New Roman" panose="02020603050405020304" pitchFamily="18" charset="0"/>
              </a:rPr>
              <a:t>Iteración 6: Afinación de detalles.</a:t>
            </a:r>
          </a:p>
          <a:p>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F508D4BA-1CA8-4FE1-8BE0-FCE952D122C9}"/>
              </a:ext>
            </a:extLst>
          </p:cNvPr>
          <p:cNvSpPr>
            <a:spLocks noGrp="1"/>
          </p:cNvSpPr>
          <p:nvPr>
            <p:ph type="sldNum" sz="quarter" idx="12"/>
          </p:nvPr>
        </p:nvSpPr>
        <p:spPr/>
        <p:txBody>
          <a:bodyPr/>
          <a:lstStyle/>
          <a:p>
            <a:fld id="{A9EE5FD8-32AF-4EA8-9289-91CC9F0E55FD}" type="slidenum">
              <a:rPr lang="es-CL" smtClean="0"/>
              <a:t>12</a:t>
            </a:fld>
            <a:endParaRPr lang="es-CL"/>
          </a:p>
        </p:txBody>
      </p:sp>
      <p:pic>
        <p:nvPicPr>
          <p:cNvPr id="4" name="Marcador de contenido 3">
            <a:extLst>
              <a:ext uri="{FF2B5EF4-FFF2-40B4-BE49-F238E27FC236}">
                <a16:creationId xmlns:a16="http://schemas.microsoft.com/office/drawing/2014/main" id="{1405D04B-04D5-44A6-A5DC-8C29A4FEA4D3}"/>
              </a:ext>
            </a:extLst>
          </p:cNvPr>
          <p:cNvPicPr>
            <a:picLocks noChangeAspect="1"/>
          </p:cNvPicPr>
          <p:nvPr/>
        </p:nvPicPr>
        <p:blipFill>
          <a:blip r:embed="rId4"/>
          <a:stretch>
            <a:fillRect/>
          </a:stretch>
        </p:blipFill>
        <p:spPr>
          <a:xfrm>
            <a:off x="6851798" y="1672756"/>
            <a:ext cx="4691272" cy="482393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00227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8930" y="629266"/>
            <a:ext cx="9252154" cy="1223983"/>
          </a:xfrm>
        </p:spPr>
        <p:txBody>
          <a:bodyPr>
            <a:normAutofit/>
          </a:bodyPr>
          <a:lstStyle/>
          <a:p>
            <a:r>
              <a:rPr lang="es-CL" dirty="0">
                <a:latin typeface="Times New Roman" panose="02020603050405020304" pitchFamily="18" charset="0"/>
                <a:cs typeface="Times New Roman" panose="02020603050405020304" pitchFamily="18" charset="0"/>
              </a:rPr>
              <a:t>Tecnología utilizada</a:t>
            </a:r>
          </a:p>
        </p:txBody>
      </p:sp>
      <p:sp>
        <p:nvSpPr>
          <p:cNvPr id="13" name="Content Placeholder 7">
            <a:extLst>
              <a:ext uri="{FF2B5EF4-FFF2-40B4-BE49-F238E27FC236}">
                <a16:creationId xmlns:a16="http://schemas.microsoft.com/office/drawing/2014/main" id="{2096D7DF-07F6-4716-AE67-479E8195EF47}"/>
              </a:ext>
            </a:extLst>
          </p:cNvPr>
          <p:cNvSpPr>
            <a:spLocks noGrp="1"/>
          </p:cNvSpPr>
          <p:nvPr>
            <p:ph idx="1"/>
          </p:nvPr>
        </p:nvSpPr>
        <p:spPr>
          <a:xfrm>
            <a:off x="1103311" y="2052214"/>
            <a:ext cx="5497514" cy="4196185"/>
          </a:xfrm>
        </p:spPr>
        <p:txBody>
          <a:bodyPr>
            <a:normAutofit/>
          </a:bodyPr>
          <a:lstStyle/>
          <a:p>
            <a:endParaRPr lang="es-CL" dirty="0"/>
          </a:p>
          <a:p>
            <a:endParaRPr lang="es-CL" dirty="0"/>
          </a:p>
          <a:p>
            <a:endParaRPr lang="es-CL" dirty="0"/>
          </a:p>
          <a:p>
            <a:endParaRPr lang="es-CL" dirty="0"/>
          </a:p>
        </p:txBody>
      </p:sp>
      <p:sp>
        <p:nvSpPr>
          <p:cNvPr id="3" name="Marcador de número de diapositiva 2">
            <a:extLst>
              <a:ext uri="{FF2B5EF4-FFF2-40B4-BE49-F238E27FC236}">
                <a16:creationId xmlns:a16="http://schemas.microsoft.com/office/drawing/2014/main" id="{5AF5F3BB-CDFD-4D8B-8036-02CD36F91918}"/>
              </a:ext>
            </a:extLst>
          </p:cNvPr>
          <p:cNvSpPr>
            <a:spLocks noGrp="1"/>
          </p:cNvSpPr>
          <p:nvPr>
            <p:ph type="sldNum" sz="quarter" idx="12"/>
          </p:nvPr>
        </p:nvSpPr>
        <p:spPr/>
        <p:txBody>
          <a:bodyPr/>
          <a:lstStyle/>
          <a:p>
            <a:fld id="{A9EE5FD8-32AF-4EA8-9289-91CC9F0E55FD}" type="slidenum">
              <a:rPr lang="es-CL" smtClean="0"/>
              <a:t>13</a:t>
            </a:fld>
            <a:endParaRPr lang="es-CL"/>
          </a:p>
        </p:txBody>
      </p:sp>
      <p:pic>
        <p:nvPicPr>
          <p:cNvPr id="4098" name="Picture 2" descr="Java, el lenguaje más usado y su evolución">
            <a:extLst>
              <a:ext uri="{FF2B5EF4-FFF2-40B4-BE49-F238E27FC236}">
                <a16:creationId xmlns:a16="http://schemas.microsoft.com/office/drawing/2014/main" id="{A4FC6B5D-7DCD-408D-B4C0-385526621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071" y="2186624"/>
            <a:ext cx="2647950" cy="2647950"/>
          </a:xfrm>
          <a:prstGeom prst="rect">
            <a:avLst/>
          </a:prstGeom>
          <a:solidFill>
            <a:schemeClr val="tx1"/>
          </a:solidFill>
        </p:spPr>
      </p:pic>
      <p:pic>
        <p:nvPicPr>
          <p:cNvPr id="4100" name="Picture 4" descr="JavaFX now available as a separate module - SD Times">
            <a:extLst>
              <a:ext uri="{FF2B5EF4-FFF2-40B4-BE49-F238E27FC236}">
                <a16:creationId xmlns:a16="http://schemas.microsoft.com/office/drawing/2014/main" id="{ABD16BF2-74AD-40A8-9EA7-F78045843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418" y="2186624"/>
            <a:ext cx="2859786"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álculo y modelado de instalaciones con CYPE en entorno BIM ...">
            <a:extLst>
              <a:ext uri="{FF2B5EF4-FFF2-40B4-BE49-F238E27FC236}">
                <a16:creationId xmlns:a16="http://schemas.microsoft.com/office/drawing/2014/main" id="{571BFFB7-9233-40A8-9FBF-E0603E231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3429" y="2164556"/>
            <a:ext cx="2662237" cy="2662237"/>
          </a:xfrm>
          <a:prstGeom prst="rect">
            <a:avLst/>
          </a:prstGeom>
          <a:solidFill>
            <a:schemeClr val="tx1"/>
          </a:solidFill>
        </p:spPr>
      </p:pic>
    </p:spTree>
    <p:extLst>
      <p:ext uri="{BB962C8B-B14F-4D97-AF65-F5344CB8AC3E}">
        <p14:creationId xmlns:p14="http://schemas.microsoft.com/office/powerpoint/2010/main" val="427715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Requisitos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779463" y="1652868"/>
            <a:ext cx="3906838" cy="4195481"/>
          </a:xfrm>
        </p:spPr>
        <p:txBody>
          <a:bodyPr/>
          <a:lstStyle/>
          <a:p>
            <a:r>
              <a:rPr lang="es-CL" dirty="0">
                <a:latin typeface="Times New Roman" panose="02020603050405020304" pitchFamily="18" charset="0"/>
                <a:cs typeface="Times New Roman" panose="02020603050405020304" pitchFamily="18" charset="0"/>
              </a:rPr>
              <a:t>Captura, priorización y especificación formal de los requisitos</a:t>
            </a:r>
          </a:p>
          <a:p>
            <a:r>
              <a:rPr lang="es-CL" dirty="0">
                <a:latin typeface="Times New Roman" panose="02020603050405020304" pitchFamily="18" charset="0"/>
                <a:cs typeface="Times New Roman" panose="02020603050405020304" pitchFamily="18" charset="0"/>
              </a:rPr>
              <a:t>32 Requisitos de usuario</a:t>
            </a:r>
          </a:p>
          <a:p>
            <a:r>
              <a:rPr lang="es-CL" dirty="0">
                <a:latin typeface="Times New Roman" panose="02020603050405020304" pitchFamily="18" charset="0"/>
                <a:cs typeface="Times New Roman" panose="02020603050405020304" pitchFamily="18" charset="0"/>
              </a:rPr>
              <a:t>Documento de especificación formal   de requisitos.</a:t>
            </a:r>
          </a:p>
        </p:txBody>
      </p:sp>
      <p:sp>
        <p:nvSpPr>
          <p:cNvPr id="5" name="Marcador de número de diapositiva 4">
            <a:extLst>
              <a:ext uri="{FF2B5EF4-FFF2-40B4-BE49-F238E27FC236}">
                <a16:creationId xmlns:a16="http://schemas.microsoft.com/office/drawing/2014/main" id="{F3605843-DCF6-4B6E-8CE9-7726F9D7C5D9}"/>
              </a:ext>
            </a:extLst>
          </p:cNvPr>
          <p:cNvSpPr>
            <a:spLocks noGrp="1"/>
          </p:cNvSpPr>
          <p:nvPr>
            <p:ph type="sldNum" sz="quarter" idx="12"/>
          </p:nvPr>
        </p:nvSpPr>
        <p:spPr/>
        <p:txBody>
          <a:bodyPr/>
          <a:lstStyle/>
          <a:p>
            <a:fld id="{A9EE5FD8-32AF-4EA8-9289-91CC9F0E55FD}" type="slidenum">
              <a:rPr lang="es-CL" smtClean="0"/>
              <a:t>14</a:t>
            </a:fld>
            <a:endParaRPr lang="es-CL"/>
          </a:p>
        </p:txBody>
      </p:sp>
      <p:pic>
        <p:nvPicPr>
          <p:cNvPr id="4" name="Imagen 3">
            <a:extLst>
              <a:ext uri="{FF2B5EF4-FFF2-40B4-BE49-F238E27FC236}">
                <a16:creationId xmlns:a16="http://schemas.microsoft.com/office/drawing/2014/main" id="{748E9EA6-7B9F-4C9D-BF8C-713B0DAEB9BD}"/>
              </a:ext>
            </a:extLst>
          </p:cNvPr>
          <p:cNvPicPr>
            <a:picLocks noChangeAspect="1"/>
          </p:cNvPicPr>
          <p:nvPr/>
        </p:nvPicPr>
        <p:blipFill>
          <a:blip r:embed="rId3"/>
          <a:stretch>
            <a:fillRect/>
          </a:stretch>
        </p:blipFill>
        <p:spPr>
          <a:xfrm>
            <a:off x="6096000" y="1569984"/>
            <a:ext cx="5715000" cy="2635293"/>
          </a:xfrm>
          <a:prstGeom prst="rect">
            <a:avLst/>
          </a:prstGeom>
        </p:spPr>
      </p:pic>
    </p:spTree>
    <p:extLst>
      <p:ext uri="{BB962C8B-B14F-4D97-AF65-F5344CB8AC3E}">
        <p14:creationId xmlns:p14="http://schemas.microsoft.com/office/powerpoint/2010/main" val="274671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Diseño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9888538" cy="4195481"/>
          </a:xfrm>
        </p:spPr>
        <p:txBody>
          <a:bodyPr/>
          <a:lstStyle/>
          <a:p>
            <a:r>
              <a:rPr lang="es-MX" dirty="0">
                <a:latin typeface="Times New Roman" panose="02020603050405020304" pitchFamily="18" charset="0"/>
                <a:cs typeface="Times New Roman" panose="02020603050405020304" pitchFamily="18" charset="0"/>
              </a:rPr>
              <a:t>Diseñar los módulos de la aplicación y la interacción entre ellos.</a:t>
            </a:r>
          </a:p>
          <a:p>
            <a:r>
              <a:rPr lang="es-MX" dirty="0">
                <a:latin typeface="Times New Roman" panose="02020603050405020304" pitchFamily="18" charset="0"/>
                <a:cs typeface="Times New Roman" panose="02020603050405020304" pitchFamily="18" charset="0"/>
              </a:rPr>
              <a:t>Documento de diseño</a:t>
            </a:r>
          </a:p>
          <a:p>
            <a:pPr lvl="1"/>
            <a:r>
              <a:rPr lang="es-MX" dirty="0">
                <a:latin typeface="Times New Roman" panose="02020603050405020304" pitchFamily="18" charset="0"/>
                <a:cs typeface="Times New Roman" panose="02020603050405020304" pitchFamily="18" charset="0"/>
              </a:rPr>
              <a:t>Arquitectura Física</a:t>
            </a:r>
          </a:p>
          <a:p>
            <a:pPr lvl="1"/>
            <a:r>
              <a:rPr lang="es-MX" dirty="0">
                <a:latin typeface="Times New Roman" panose="02020603050405020304" pitchFamily="18" charset="0"/>
                <a:cs typeface="Times New Roman" panose="02020603050405020304" pitchFamily="18" charset="0"/>
              </a:rPr>
              <a:t>Arquitectura Lógica</a:t>
            </a:r>
          </a:p>
          <a:p>
            <a:pPr lvl="1"/>
            <a:r>
              <a:rPr lang="es-MX" dirty="0">
                <a:latin typeface="Times New Roman" panose="02020603050405020304" pitchFamily="18" charset="0"/>
                <a:cs typeface="Times New Roman" panose="02020603050405020304" pitchFamily="18" charset="0"/>
              </a:rPr>
              <a:t>Diagrama de clases</a:t>
            </a:r>
          </a:p>
          <a:p>
            <a:pPr lvl="1"/>
            <a:r>
              <a:rPr lang="es-MX" dirty="0">
                <a:latin typeface="Times New Roman" panose="02020603050405020304" pitchFamily="18" charset="0"/>
                <a:cs typeface="Times New Roman" panose="02020603050405020304" pitchFamily="18" charset="0"/>
              </a:rPr>
              <a:t>Diagrama de secuencia</a:t>
            </a:r>
          </a:p>
          <a:p>
            <a:pPr lvl="1"/>
            <a:r>
              <a:rPr lang="es-MX" dirty="0">
                <a:latin typeface="Times New Roman" panose="02020603050405020304" pitchFamily="18" charset="0"/>
                <a:cs typeface="Times New Roman" panose="02020603050405020304" pitchFamily="18" charset="0"/>
              </a:rPr>
              <a:t>Diseño de interfaces</a:t>
            </a:r>
          </a:p>
          <a:p>
            <a:endParaRPr lang="es-MX" dirty="0">
              <a:latin typeface="Times New Roman" panose="02020603050405020304" pitchFamily="18" charset="0"/>
              <a:cs typeface="Times New Roman" panose="02020603050405020304" pitchFamily="18" charset="0"/>
            </a:endParaRPr>
          </a:p>
          <a:p>
            <a:endParaRPr lang="es-MX"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D23EA8B5-0A5F-4A85-A232-7BF81C13529F}"/>
              </a:ext>
            </a:extLst>
          </p:cNvPr>
          <p:cNvSpPr>
            <a:spLocks noGrp="1"/>
          </p:cNvSpPr>
          <p:nvPr>
            <p:ph type="sldNum" sz="quarter" idx="12"/>
          </p:nvPr>
        </p:nvSpPr>
        <p:spPr/>
        <p:txBody>
          <a:bodyPr/>
          <a:lstStyle/>
          <a:p>
            <a:fld id="{A9EE5FD8-32AF-4EA8-9289-91CC9F0E55FD}" type="slidenum">
              <a:rPr lang="es-CL" smtClean="0"/>
              <a:t>15</a:t>
            </a:fld>
            <a:endParaRPr lang="es-CL"/>
          </a:p>
        </p:txBody>
      </p:sp>
    </p:spTree>
    <p:extLst>
      <p:ext uri="{BB962C8B-B14F-4D97-AF65-F5344CB8AC3E}">
        <p14:creationId xmlns:p14="http://schemas.microsoft.com/office/powerpoint/2010/main" val="2447132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Diseño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9888538" cy="4195481"/>
          </a:xfrm>
        </p:spPr>
        <p:txBody>
          <a:bodyPr/>
          <a:lstStyle/>
          <a:p>
            <a:r>
              <a:rPr lang="es-MX" dirty="0"/>
              <a:t>Arquitectura Física</a:t>
            </a:r>
          </a:p>
        </p:txBody>
      </p:sp>
      <p:sp>
        <p:nvSpPr>
          <p:cNvPr id="5" name="Marcador de número de diapositiva 4">
            <a:extLst>
              <a:ext uri="{FF2B5EF4-FFF2-40B4-BE49-F238E27FC236}">
                <a16:creationId xmlns:a16="http://schemas.microsoft.com/office/drawing/2014/main" id="{0408F8F9-2AAD-4FBC-BC7F-176AE307744D}"/>
              </a:ext>
            </a:extLst>
          </p:cNvPr>
          <p:cNvSpPr>
            <a:spLocks noGrp="1"/>
          </p:cNvSpPr>
          <p:nvPr>
            <p:ph type="sldNum" sz="quarter" idx="12"/>
          </p:nvPr>
        </p:nvSpPr>
        <p:spPr/>
        <p:txBody>
          <a:bodyPr/>
          <a:lstStyle/>
          <a:p>
            <a:fld id="{A9EE5FD8-32AF-4EA8-9289-91CC9F0E55FD}" type="slidenum">
              <a:rPr lang="es-CL" smtClean="0"/>
              <a:t>16</a:t>
            </a:fld>
            <a:endParaRPr lang="es-CL"/>
          </a:p>
        </p:txBody>
      </p:sp>
      <p:pic>
        <p:nvPicPr>
          <p:cNvPr id="4" name="Imagen 3">
            <a:extLst>
              <a:ext uri="{FF2B5EF4-FFF2-40B4-BE49-F238E27FC236}">
                <a16:creationId xmlns:a16="http://schemas.microsoft.com/office/drawing/2014/main" id="{0EF9950E-D84E-47E3-9E36-C897F220FE54}"/>
              </a:ext>
            </a:extLst>
          </p:cNvPr>
          <p:cNvPicPr>
            <a:picLocks noChangeAspect="1"/>
          </p:cNvPicPr>
          <p:nvPr/>
        </p:nvPicPr>
        <p:blipFill>
          <a:blip r:embed="rId3"/>
          <a:stretch>
            <a:fillRect/>
          </a:stretch>
        </p:blipFill>
        <p:spPr>
          <a:xfrm>
            <a:off x="4545993" y="2848884"/>
            <a:ext cx="2647950" cy="1838325"/>
          </a:xfrm>
          <a:prstGeom prst="rect">
            <a:avLst/>
          </a:prstGeom>
        </p:spPr>
      </p:pic>
    </p:spTree>
    <p:extLst>
      <p:ext uri="{BB962C8B-B14F-4D97-AF65-F5344CB8AC3E}">
        <p14:creationId xmlns:p14="http://schemas.microsoft.com/office/powerpoint/2010/main" val="298934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Diseño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9888538" cy="4195481"/>
          </a:xfrm>
        </p:spPr>
        <p:txBody>
          <a:bodyPr/>
          <a:lstStyle/>
          <a:p>
            <a:r>
              <a:rPr lang="es-MX" dirty="0"/>
              <a:t>Arquitectura Lógica</a:t>
            </a:r>
          </a:p>
        </p:txBody>
      </p:sp>
      <p:sp>
        <p:nvSpPr>
          <p:cNvPr id="4" name="Marcador de número de diapositiva 3">
            <a:extLst>
              <a:ext uri="{FF2B5EF4-FFF2-40B4-BE49-F238E27FC236}">
                <a16:creationId xmlns:a16="http://schemas.microsoft.com/office/drawing/2014/main" id="{C9F4C4EA-BFBD-41E9-8B04-C322ED1BAACF}"/>
              </a:ext>
            </a:extLst>
          </p:cNvPr>
          <p:cNvSpPr>
            <a:spLocks noGrp="1"/>
          </p:cNvSpPr>
          <p:nvPr>
            <p:ph type="sldNum" sz="quarter" idx="12"/>
          </p:nvPr>
        </p:nvSpPr>
        <p:spPr/>
        <p:txBody>
          <a:bodyPr/>
          <a:lstStyle/>
          <a:p>
            <a:fld id="{A9EE5FD8-32AF-4EA8-9289-91CC9F0E55FD}" type="slidenum">
              <a:rPr lang="es-CL" smtClean="0"/>
              <a:t>17</a:t>
            </a:fld>
            <a:endParaRPr lang="es-CL"/>
          </a:p>
        </p:txBody>
      </p:sp>
      <p:graphicFrame>
        <p:nvGraphicFramePr>
          <p:cNvPr id="5" name="Objeto 4">
            <a:extLst>
              <a:ext uri="{FF2B5EF4-FFF2-40B4-BE49-F238E27FC236}">
                <a16:creationId xmlns:a16="http://schemas.microsoft.com/office/drawing/2014/main" id="{D23A85D5-8952-464B-8940-9727CCD6252B}"/>
              </a:ext>
            </a:extLst>
          </p:cNvPr>
          <p:cNvGraphicFramePr>
            <a:graphicFrameLocks noChangeAspect="1"/>
          </p:cNvGraphicFramePr>
          <p:nvPr>
            <p:extLst>
              <p:ext uri="{D42A27DB-BD31-4B8C-83A1-F6EECF244321}">
                <p14:modId xmlns:p14="http://schemas.microsoft.com/office/powerpoint/2010/main" val="1455842196"/>
              </p:ext>
            </p:extLst>
          </p:nvPr>
        </p:nvGraphicFramePr>
        <p:xfrm>
          <a:off x="2766218" y="2722313"/>
          <a:ext cx="7284616" cy="3478431"/>
        </p:xfrm>
        <a:graphic>
          <a:graphicData uri="http://schemas.openxmlformats.org/presentationml/2006/ole">
            <mc:AlternateContent xmlns:mc="http://schemas.openxmlformats.org/markup-compatibility/2006">
              <mc:Choice xmlns:v="urn:schemas-microsoft-com:vml" Requires="v">
                <p:oleObj spid="_x0000_s10345" name="PDF" r:id="rId4" imgW="0" imgH="360" progId="FoxitReader.Document">
                  <p:embed/>
                </p:oleObj>
              </mc:Choice>
              <mc:Fallback>
                <p:oleObj name="PDF" r:id="rId4" imgW="0" imgH="360" progId="FoxitReader.Document">
                  <p:embed/>
                  <p:pic>
                    <p:nvPicPr>
                      <p:cNvPr id="0" name=""/>
                      <p:cNvPicPr/>
                      <p:nvPr/>
                    </p:nvPicPr>
                    <p:blipFill>
                      <a:blip r:embed="rId5"/>
                      <a:stretch>
                        <a:fillRect/>
                      </a:stretch>
                    </p:blipFill>
                    <p:spPr>
                      <a:xfrm>
                        <a:off x="2766218" y="2722313"/>
                        <a:ext cx="7284616" cy="3478431"/>
                      </a:xfrm>
                      <a:prstGeom prst="rect">
                        <a:avLst/>
                      </a:prstGeom>
                    </p:spPr>
                  </p:pic>
                </p:oleObj>
              </mc:Fallback>
            </mc:AlternateContent>
          </a:graphicData>
        </a:graphic>
      </p:graphicFrame>
    </p:spTree>
    <p:extLst>
      <p:ext uri="{BB962C8B-B14F-4D97-AF65-F5344CB8AC3E}">
        <p14:creationId xmlns:p14="http://schemas.microsoft.com/office/powerpoint/2010/main" val="10300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Codificación y generación del manual de usuario.</a:t>
            </a:r>
          </a:p>
          <a:p>
            <a:r>
              <a:rPr lang="es-CL" dirty="0"/>
              <a:t>Visualización de la red</a:t>
            </a:r>
          </a:p>
          <a:p>
            <a:endParaRPr lang="es-CL" dirty="0"/>
          </a:p>
          <a:p>
            <a:endParaRPr lang="es-CL" dirty="0"/>
          </a:p>
        </p:txBody>
      </p:sp>
      <p:sp>
        <p:nvSpPr>
          <p:cNvPr id="4" name="Marcador de número de diapositiva 3">
            <a:extLst>
              <a:ext uri="{FF2B5EF4-FFF2-40B4-BE49-F238E27FC236}">
                <a16:creationId xmlns:a16="http://schemas.microsoft.com/office/drawing/2014/main" id="{760C5D11-E19C-4F26-AE3C-803C8A2BF427}"/>
              </a:ext>
            </a:extLst>
          </p:cNvPr>
          <p:cNvSpPr>
            <a:spLocks noGrp="1"/>
          </p:cNvSpPr>
          <p:nvPr>
            <p:ph type="sldNum" sz="quarter" idx="12"/>
          </p:nvPr>
        </p:nvSpPr>
        <p:spPr/>
        <p:txBody>
          <a:bodyPr/>
          <a:lstStyle/>
          <a:p>
            <a:fld id="{A9EE5FD8-32AF-4EA8-9289-91CC9F0E55FD}" type="slidenum">
              <a:rPr lang="es-CL" smtClean="0"/>
              <a:t>18</a:t>
            </a:fld>
            <a:endParaRPr lang="es-CL"/>
          </a:p>
        </p:txBody>
      </p:sp>
      <p:pic>
        <p:nvPicPr>
          <p:cNvPr id="5" name="Imagen 4" descr="Imagen que contiene captura de pantalla&#10;&#10;Descripción generada automáticamente">
            <a:extLst>
              <a:ext uri="{FF2B5EF4-FFF2-40B4-BE49-F238E27FC236}">
                <a16:creationId xmlns:a16="http://schemas.microsoft.com/office/drawing/2014/main" id="{50FB111F-15E8-415D-8B1E-104C680ED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492" y="2989779"/>
            <a:ext cx="6527290" cy="3537458"/>
          </a:xfrm>
          <a:prstGeom prst="rect">
            <a:avLst/>
          </a:prstGeom>
        </p:spPr>
      </p:pic>
    </p:spTree>
    <p:extLst>
      <p:ext uri="{BB962C8B-B14F-4D97-AF65-F5344CB8AC3E}">
        <p14:creationId xmlns:p14="http://schemas.microsoft.com/office/powerpoint/2010/main" val="11481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Ventana de configuración del problema</a:t>
            </a:r>
          </a:p>
          <a:p>
            <a:endParaRPr lang="es-CL" dirty="0"/>
          </a:p>
          <a:p>
            <a:endParaRPr lang="es-CL" dirty="0"/>
          </a:p>
        </p:txBody>
      </p:sp>
      <p:sp>
        <p:nvSpPr>
          <p:cNvPr id="5" name="Marcador de número de diapositiva 4">
            <a:extLst>
              <a:ext uri="{FF2B5EF4-FFF2-40B4-BE49-F238E27FC236}">
                <a16:creationId xmlns:a16="http://schemas.microsoft.com/office/drawing/2014/main" id="{3116C777-6285-4AB2-BF9E-DBE9C0B4687E}"/>
              </a:ext>
            </a:extLst>
          </p:cNvPr>
          <p:cNvSpPr>
            <a:spLocks noGrp="1"/>
          </p:cNvSpPr>
          <p:nvPr>
            <p:ph type="sldNum" sz="quarter" idx="12"/>
          </p:nvPr>
        </p:nvSpPr>
        <p:spPr/>
        <p:txBody>
          <a:bodyPr/>
          <a:lstStyle/>
          <a:p>
            <a:fld id="{A9EE5FD8-32AF-4EA8-9289-91CC9F0E55FD}" type="slidenum">
              <a:rPr lang="es-CL" smtClean="0"/>
              <a:t>19</a:t>
            </a:fld>
            <a:endParaRPr lang="es-CL"/>
          </a:p>
        </p:txBody>
      </p:sp>
      <p:pic>
        <p:nvPicPr>
          <p:cNvPr id="4" name="Imagen 3">
            <a:extLst>
              <a:ext uri="{FF2B5EF4-FFF2-40B4-BE49-F238E27FC236}">
                <a16:creationId xmlns:a16="http://schemas.microsoft.com/office/drawing/2014/main" id="{477A1060-8908-4A6A-8E66-12747D034559}"/>
              </a:ext>
            </a:extLst>
          </p:cNvPr>
          <p:cNvPicPr>
            <a:picLocks noChangeAspect="1"/>
          </p:cNvPicPr>
          <p:nvPr/>
        </p:nvPicPr>
        <p:blipFill>
          <a:blip r:embed="rId3"/>
          <a:stretch>
            <a:fillRect/>
          </a:stretch>
        </p:blipFill>
        <p:spPr>
          <a:xfrm>
            <a:off x="1928920" y="2671349"/>
            <a:ext cx="4274522" cy="3762433"/>
          </a:xfrm>
          <a:prstGeom prst="rect">
            <a:avLst/>
          </a:prstGeom>
        </p:spPr>
      </p:pic>
      <p:pic>
        <p:nvPicPr>
          <p:cNvPr id="6" name="Imagen 5">
            <a:extLst>
              <a:ext uri="{FF2B5EF4-FFF2-40B4-BE49-F238E27FC236}">
                <a16:creationId xmlns:a16="http://schemas.microsoft.com/office/drawing/2014/main" id="{59ED2951-104B-429B-8AF0-E5B11395ACCA}"/>
              </a:ext>
            </a:extLst>
          </p:cNvPr>
          <p:cNvPicPr>
            <a:picLocks noChangeAspect="1"/>
          </p:cNvPicPr>
          <p:nvPr/>
        </p:nvPicPr>
        <p:blipFill>
          <a:blip r:embed="rId4"/>
          <a:stretch>
            <a:fillRect/>
          </a:stretch>
        </p:blipFill>
        <p:spPr>
          <a:xfrm>
            <a:off x="6357434" y="2676848"/>
            <a:ext cx="4274523" cy="3771221"/>
          </a:xfrm>
          <a:prstGeom prst="rect">
            <a:avLst/>
          </a:prstGeom>
        </p:spPr>
      </p:pic>
    </p:spTree>
    <p:extLst>
      <p:ext uri="{BB962C8B-B14F-4D97-AF65-F5344CB8AC3E}">
        <p14:creationId xmlns:p14="http://schemas.microsoft.com/office/powerpoint/2010/main" val="402093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5FEDB-EE5F-4BE0-88FB-E6E18FDDF9B6}"/>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Times New Roman" panose="02020603050405020304" pitchFamily="18" charset="0"/>
                <a:cs typeface="Times New Roman" panose="02020603050405020304" pitchFamily="18" charset="0"/>
              </a:rPr>
              <a:t>Introducción</a:t>
            </a:r>
            <a:endParaRPr lang="en-US" sz="8000" b="0" i="0" kern="1200" dirty="0">
              <a:solidFill>
                <a:schemeClr val="tx2"/>
              </a:solidFill>
              <a:latin typeface="Times New Roman" panose="02020603050405020304" pitchFamily="18"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054132E5-4BDB-42D6-888C-FEF4F0DD8F52}"/>
              </a:ext>
            </a:extLst>
          </p:cNvPr>
          <p:cNvSpPr>
            <a:spLocks noGrp="1"/>
          </p:cNvSpPr>
          <p:nvPr>
            <p:ph type="sldNum" sz="quarter" idx="12"/>
          </p:nvPr>
        </p:nvSpPr>
        <p:spPr/>
        <p:txBody>
          <a:bodyPr/>
          <a:lstStyle/>
          <a:p>
            <a:fld id="{A9EE5FD8-32AF-4EA8-9289-91CC9F0E55FD}" type="slidenum">
              <a:rPr lang="es-CL" smtClean="0"/>
              <a:t>2</a:t>
            </a:fld>
            <a:endParaRPr lang="es-CL"/>
          </a:p>
        </p:txBody>
      </p:sp>
    </p:spTree>
    <p:extLst>
      <p:ext uri="{BB962C8B-B14F-4D97-AF65-F5344CB8AC3E}">
        <p14:creationId xmlns:p14="http://schemas.microsoft.com/office/powerpoint/2010/main" val="324101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Ventana de estado de la ejecución</a:t>
            </a:r>
          </a:p>
          <a:p>
            <a:endParaRPr lang="es-CL" dirty="0"/>
          </a:p>
          <a:p>
            <a:endParaRPr lang="es-CL" dirty="0"/>
          </a:p>
        </p:txBody>
      </p:sp>
      <p:sp>
        <p:nvSpPr>
          <p:cNvPr id="4" name="Marcador de número de diapositiva 3">
            <a:extLst>
              <a:ext uri="{FF2B5EF4-FFF2-40B4-BE49-F238E27FC236}">
                <a16:creationId xmlns:a16="http://schemas.microsoft.com/office/drawing/2014/main" id="{D0433744-8886-488E-83B8-41E01919F91D}"/>
              </a:ext>
            </a:extLst>
          </p:cNvPr>
          <p:cNvSpPr>
            <a:spLocks noGrp="1"/>
          </p:cNvSpPr>
          <p:nvPr>
            <p:ph type="sldNum" sz="quarter" idx="12"/>
          </p:nvPr>
        </p:nvSpPr>
        <p:spPr/>
        <p:txBody>
          <a:bodyPr/>
          <a:lstStyle/>
          <a:p>
            <a:fld id="{A9EE5FD8-32AF-4EA8-9289-91CC9F0E55FD}" type="slidenum">
              <a:rPr lang="es-CL" smtClean="0"/>
              <a:t>20</a:t>
            </a:fld>
            <a:endParaRPr lang="es-CL"/>
          </a:p>
        </p:txBody>
      </p:sp>
      <p:pic>
        <p:nvPicPr>
          <p:cNvPr id="9" name="Imagen 8" descr="Una captura de pantalla de una computadora&#10;&#10;Descripción generada automáticamente">
            <a:extLst>
              <a:ext uri="{FF2B5EF4-FFF2-40B4-BE49-F238E27FC236}">
                <a16:creationId xmlns:a16="http://schemas.microsoft.com/office/drawing/2014/main" id="{0BCFC084-7E08-48E4-A99C-FE9D98098C58}"/>
              </a:ext>
            </a:extLst>
          </p:cNvPr>
          <p:cNvPicPr>
            <a:picLocks noChangeAspect="1"/>
          </p:cNvPicPr>
          <p:nvPr/>
        </p:nvPicPr>
        <p:blipFill rotWithShape="1">
          <a:blip r:embed="rId3">
            <a:extLst>
              <a:ext uri="{28A0092B-C50C-407E-A947-70E740481C1C}">
                <a14:useLocalDpi xmlns:a14="http://schemas.microsoft.com/office/drawing/2010/main" val="0"/>
              </a:ext>
            </a:extLst>
          </a:blip>
          <a:srcRect l="21832" t="4877" r="25212" b="22300"/>
          <a:stretch/>
        </p:blipFill>
        <p:spPr>
          <a:xfrm>
            <a:off x="2736903" y="2709838"/>
            <a:ext cx="3681054" cy="3538561"/>
          </a:xfrm>
          <a:prstGeom prst="rect">
            <a:avLst/>
          </a:prstGeom>
        </p:spPr>
      </p:pic>
      <p:pic>
        <p:nvPicPr>
          <p:cNvPr id="8" name="Imagen 7">
            <a:extLst>
              <a:ext uri="{FF2B5EF4-FFF2-40B4-BE49-F238E27FC236}">
                <a16:creationId xmlns:a16="http://schemas.microsoft.com/office/drawing/2014/main" id="{F53AD65A-E693-47FE-BED5-E2A3A6F58750}"/>
              </a:ext>
            </a:extLst>
          </p:cNvPr>
          <p:cNvPicPr>
            <a:picLocks noChangeAspect="1"/>
          </p:cNvPicPr>
          <p:nvPr/>
        </p:nvPicPr>
        <p:blipFill>
          <a:blip r:embed="rId4"/>
          <a:stretch>
            <a:fillRect/>
          </a:stretch>
        </p:blipFill>
        <p:spPr>
          <a:xfrm>
            <a:off x="6930027" y="2373330"/>
            <a:ext cx="3130256" cy="3933648"/>
          </a:xfrm>
          <a:prstGeom prst="rect">
            <a:avLst/>
          </a:prstGeom>
        </p:spPr>
      </p:pic>
    </p:spTree>
    <p:extLst>
      <p:ext uri="{BB962C8B-B14F-4D97-AF65-F5344CB8AC3E}">
        <p14:creationId xmlns:p14="http://schemas.microsoft.com/office/powerpoint/2010/main" val="814976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a:t>Implementación</a:t>
            </a:r>
            <a:endParaRPr lang="es-CL" dirty="0"/>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Gráfico de resultados</a:t>
            </a:r>
          </a:p>
        </p:txBody>
      </p:sp>
      <p:sp>
        <p:nvSpPr>
          <p:cNvPr id="4" name="Marcador de número de diapositiva 3">
            <a:extLst>
              <a:ext uri="{FF2B5EF4-FFF2-40B4-BE49-F238E27FC236}">
                <a16:creationId xmlns:a16="http://schemas.microsoft.com/office/drawing/2014/main" id="{8B8184F2-9E36-407E-B318-4D3FD0722E3B}"/>
              </a:ext>
            </a:extLst>
          </p:cNvPr>
          <p:cNvSpPr>
            <a:spLocks noGrp="1"/>
          </p:cNvSpPr>
          <p:nvPr>
            <p:ph type="sldNum" sz="quarter" idx="12"/>
          </p:nvPr>
        </p:nvSpPr>
        <p:spPr/>
        <p:txBody>
          <a:bodyPr/>
          <a:lstStyle/>
          <a:p>
            <a:fld id="{A9EE5FD8-32AF-4EA8-9289-91CC9F0E55FD}" type="slidenum">
              <a:rPr lang="es-CL" smtClean="0"/>
              <a:t>21</a:t>
            </a:fld>
            <a:endParaRPr lang="es-CL"/>
          </a:p>
        </p:txBody>
      </p:sp>
      <p:pic>
        <p:nvPicPr>
          <p:cNvPr id="5" name="Imagen 4">
            <a:extLst>
              <a:ext uri="{FF2B5EF4-FFF2-40B4-BE49-F238E27FC236}">
                <a16:creationId xmlns:a16="http://schemas.microsoft.com/office/drawing/2014/main" id="{9D6B1262-C606-4151-A9D9-165698C87E66}"/>
              </a:ext>
            </a:extLst>
          </p:cNvPr>
          <p:cNvPicPr>
            <a:picLocks noChangeAspect="1"/>
          </p:cNvPicPr>
          <p:nvPr/>
        </p:nvPicPr>
        <p:blipFill>
          <a:blip r:embed="rId3"/>
          <a:stretch>
            <a:fillRect/>
          </a:stretch>
        </p:blipFill>
        <p:spPr>
          <a:xfrm>
            <a:off x="2796104" y="2642332"/>
            <a:ext cx="6758862" cy="3666480"/>
          </a:xfrm>
          <a:prstGeom prst="rect">
            <a:avLst/>
          </a:prstGeom>
        </p:spPr>
      </p:pic>
    </p:spTree>
    <p:extLst>
      <p:ext uri="{BB962C8B-B14F-4D97-AF65-F5344CB8AC3E}">
        <p14:creationId xmlns:p14="http://schemas.microsoft.com/office/powerpoint/2010/main" val="235754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a:t>Implementación</a:t>
            </a:r>
            <a:endParaRPr lang="es-CL" dirty="0"/>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Ventana de resultados</a:t>
            </a:r>
          </a:p>
          <a:p>
            <a:endParaRPr lang="es-CL" dirty="0"/>
          </a:p>
          <a:p>
            <a:endParaRPr lang="es-CL" dirty="0"/>
          </a:p>
        </p:txBody>
      </p:sp>
      <p:sp>
        <p:nvSpPr>
          <p:cNvPr id="4" name="Marcador de número de diapositiva 3">
            <a:extLst>
              <a:ext uri="{FF2B5EF4-FFF2-40B4-BE49-F238E27FC236}">
                <a16:creationId xmlns:a16="http://schemas.microsoft.com/office/drawing/2014/main" id="{CBE8CA00-A463-4417-A459-A852C4871CCA}"/>
              </a:ext>
            </a:extLst>
          </p:cNvPr>
          <p:cNvSpPr>
            <a:spLocks noGrp="1"/>
          </p:cNvSpPr>
          <p:nvPr>
            <p:ph type="sldNum" sz="quarter" idx="12"/>
          </p:nvPr>
        </p:nvSpPr>
        <p:spPr/>
        <p:txBody>
          <a:bodyPr/>
          <a:lstStyle/>
          <a:p>
            <a:fld id="{A9EE5FD8-32AF-4EA8-9289-91CC9F0E55FD}" type="slidenum">
              <a:rPr lang="es-CL" smtClean="0"/>
              <a:t>22</a:t>
            </a:fld>
            <a:endParaRPr lang="es-CL"/>
          </a:p>
        </p:txBody>
      </p:sp>
      <p:pic>
        <p:nvPicPr>
          <p:cNvPr id="7" name="Imagen 6">
            <a:extLst>
              <a:ext uri="{FF2B5EF4-FFF2-40B4-BE49-F238E27FC236}">
                <a16:creationId xmlns:a16="http://schemas.microsoft.com/office/drawing/2014/main" id="{C4124F49-0E45-4306-A1E1-E2671C9C0AD7}"/>
              </a:ext>
            </a:extLst>
          </p:cNvPr>
          <p:cNvPicPr>
            <a:picLocks noChangeAspect="1"/>
          </p:cNvPicPr>
          <p:nvPr/>
        </p:nvPicPr>
        <p:blipFill>
          <a:blip r:embed="rId3"/>
          <a:stretch>
            <a:fillRect/>
          </a:stretch>
        </p:blipFill>
        <p:spPr>
          <a:xfrm>
            <a:off x="2662719" y="2600922"/>
            <a:ext cx="6866562" cy="3724904"/>
          </a:xfrm>
          <a:prstGeom prst="rect">
            <a:avLst/>
          </a:prstGeom>
        </p:spPr>
      </p:pic>
    </p:spTree>
    <p:extLst>
      <p:ext uri="{BB962C8B-B14F-4D97-AF65-F5344CB8AC3E}">
        <p14:creationId xmlns:p14="http://schemas.microsoft.com/office/powerpoint/2010/main" val="2060185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a:t>Implementación</a:t>
            </a:r>
            <a:endParaRPr lang="es-CL" dirty="0"/>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Ventana de simulación hidráulica</a:t>
            </a:r>
          </a:p>
          <a:p>
            <a:endParaRPr lang="es-CL" dirty="0"/>
          </a:p>
          <a:p>
            <a:endParaRPr lang="es-CL" dirty="0"/>
          </a:p>
        </p:txBody>
      </p:sp>
      <p:sp>
        <p:nvSpPr>
          <p:cNvPr id="5" name="Marcador de número de diapositiva 4">
            <a:extLst>
              <a:ext uri="{FF2B5EF4-FFF2-40B4-BE49-F238E27FC236}">
                <a16:creationId xmlns:a16="http://schemas.microsoft.com/office/drawing/2014/main" id="{D0D8FBB5-13B9-410A-8204-FA2915051CF1}"/>
              </a:ext>
            </a:extLst>
          </p:cNvPr>
          <p:cNvSpPr>
            <a:spLocks noGrp="1"/>
          </p:cNvSpPr>
          <p:nvPr>
            <p:ph type="sldNum" sz="quarter" idx="12"/>
          </p:nvPr>
        </p:nvSpPr>
        <p:spPr/>
        <p:txBody>
          <a:bodyPr/>
          <a:lstStyle/>
          <a:p>
            <a:fld id="{A9EE5FD8-32AF-4EA8-9289-91CC9F0E55FD}" type="slidenum">
              <a:rPr lang="es-CL" smtClean="0"/>
              <a:t>23</a:t>
            </a:fld>
            <a:endParaRPr lang="es-CL"/>
          </a:p>
        </p:txBody>
      </p:sp>
      <p:pic>
        <p:nvPicPr>
          <p:cNvPr id="4" name="Imagen 3">
            <a:extLst>
              <a:ext uri="{FF2B5EF4-FFF2-40B4-BE49-F238E27FC236}">
                <a16:creationId xmlns:a16="http://schemas.microsoft.com/office/drawing/2014/main" id="{FA10B629-4E74-4E13-B114-F69FA9D4E2C0}"/>
              </a:ext>
            </a:extLst>
          </p:cNvPr>
          <p:cNvPicPr>
            <a:picLocks noChangeAspect="1"/>
          </p:cNvPicPr>
          <p:nvPr/>
        </p:nvPicPr>
        <p:blipFill>
          <a:blip r:embed="rId3"/>
          <a:stretch>
            <a:fillRect/>
          </a:stretch>
        </p:blipFill>
        <p:spPr>
          <a:xfrm>
            <a:off x="6178459" y="1930889"/>
            <a:ext cx="5020371" cy="4735675"/>
          </a:xfrm>
          <a:prstGeom prst="rect">
            <a:avLst/>
          </a:prstGeom>
        </p:spPr>
      </p:pic>
    </p:spTree>
    <p:extLst>
      <p:ext uri="{BB962C8B-B14F-4D97-AF65-F5344CB8AC3E}">
        <p14:creationId xmlns:p14="http://schemas.microsoft.com/office/powerpoint/2010/main" val="1252557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i="1" dirty="0"/>
              <a:t>Java </a:t>
            </a:r>
            <a:r>
              <a:rPr lang="es-CL" i="1" dirty="0" err="1"/>
              <a:t>Reflection</a:t>
            </a:r>
            <a:r>
              <a:rPr lang="es-CL" i="1" dirty="0"/>
              <a:t> </a:t>
            </a:r>
            <a:r>
              <a:rPr lang="es-CL" dirty="0"/>
              <a:t>y </a:t>
            </a:r>
            <a:r>
              <a:rPr lang="es-CL" i="1" dirty="0"/>
              <a:t>Java </a:t>
            </a:r>
            <a:r>
              <a:rPr lang="es-CL" i="1" dirty="0" err="1"/>
              <a:t>Annotation</a:t>
            </a:r>
            <a:endParaRPr lang="es-CL" i="1" dirty="0"/>
          </a:p>
          <a:p>
            <a:endParaRPr lang="es-CL" dirty="0"/>
          </a:p>
          <a:p>
            <a:endParaRPr lang="es-CL" dirty="0"/>
          </a:p>
        </p:txBody>
      </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24</a:t>
            </a:fld>
            <a:endParaRPr lang="es-CL"/>
          </a:p>
        </p:txBody>
      </p:sp>
      <p:grpSp>
        <p:nvGrpSpPr>
          <p:cNvPr id="15" name="Grupo 14">
            <a:extLst>
              <a:ext uri="{FF2B5EF4-FFF2-40B4-BE49-F238E27FC236}">
                <a16:creationId xmlns:a16="http://schemas.microsoft.com/office/drawing/2014/main" id="{5C821DED-7140-43F0-AC1A-FC67D948BF05}"/>
              </a:ext>
            </a:extLst>
          </p:cNvPr>
          <p:cNvGrpSpPr/>
          <p:nvPr/>
        </p:nvGrpSpPr>
        <p:grpSpPr>
          <a:xfrm>
            <a:off x="1363038" y="2547992"/>
            <a:ext cx="9465924" cy="4104526"/>
            <a:chOff x="769402" y="2393879"/>
            <a:chExt cx="10737654" cy="4464121"/>
          </a:xfrm>
        </p:grpSpPr>
        <p:sp>
          <p:nvSpPr>
            <p:cNvPr id="14" name="Rectángulo 13">
              <a:extLst>
                <a:ext uri="{FF2B5EF4-FFF2-40B4-BE49-F238E27FC236}">
                  <a16:creationId xmlns:a16="http://schemas.microsoft.com/office/drawing/2014/main" id="{49A54432-816A-46C0-9B22-EFE6036156C1}"/>
                </a:ext>
              </a:extLst>
            </p:cNvPr>
            <p:cNvSpPr/>
            <p:nvPr/>
          </p:nvSpPr>
          <p:spPr>
            <a:xfrm>
              <a:off x="770562" y="2393879"/>
              <a:ext cx="10736494" cy="44641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Gráfico 12">
              <a:extLst>
                <a:ext uri="{FF2B5EF4-FFF2-40B4-BE49-F238E27FC236}">
                  <a16:creationId xmlns:a16="http://schemas.microsoft.com/office/drawing/2014/main" id="{F593CE31-8708-4120-9B12-CAEF1467A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402" y="2407376"/>
              <a:ext cx="10727380" cy="4450624"/>
            </a:xfrm>
            <a:prstGeom prst="rect">
              <a:avLst/>
            </a:prstGeom>
          </p:spPr>
        </p:pic>
      </p:grpSp>
    </p:spTree>
    <p:extLst>
      <p:ext uri="{BB962C8B-B14F-4D97-AF65-F5344CB8AC3E}">
        <p14:creationId xmlns:p14="http://schemas.microsoft.com/office/powerpoint/2010/main" val="306898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MX" dirty="0"/>
              <a:t>Problema de diseño de RDA basado en el costo de tuberías</a:t>
            </a:r>
            <a:endParaRPr lang="es-CL" dirty="0"/>
          </a:p>
          <a:p>
            <a:endParaRPr lang="es-CL" dirty="0"/>
          </a:p>
        </p:txBody>
      </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25</a:t>
            </a:fld>
            <a:endParaRPr lang="es-CL"/>
          </a:p>
        </p:txBody>
      </p:sp>
      <p:pic>
        <p:nvPicPr>
          <p:cNvPr id="8" name="Marcador de contenido 4">
            <a:extLst>
              <a:ext uri="{FF2B5EF4-FFF2-40B4-BE49-F238E27FC236}">
                <a16:creationId xmlns:a16="http://schemas.microsoft.com/office/drawing/2014/main" id="{5769A509-FD55-46F7-A4EC-F5B5E53CD5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7299" y="3594953"/>
            <a:ext cx="6318566" cy="1111409"/>
          </a:xfrm>
          <a:prstGeom prst="rect">
            <a:avLst/>
          </a:prstGeom>
        </p:spPr>
      </p:pic>
    </p:spTree>
    <p:extLst>
      <p:ext uri="{BB962C8B-B14F-4D97-AF65-F5344CB8AC3E}">
        <p14:creationId xmlns:p14="http://schemas.microsoft.com/office/powerpoint/2010/main" val="378944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MX" dirty="0"/>
              <a:t>Problema de operación basado en el Régimen de bombeo</a:t>
            </a:r>
          </a:p>
          <a:p>
            <a:pPr lvl="1"/>
            <a:r>
              <a:rPr lang="es-MX" dirty="0"/>
              <a:t>Objetivo 1</a:t>
            </a:r>
          </a:p>
          <a:p>
            <a:pPr lvl="1"/>
            <a:endParaRPr lang="es-MX" dirty="0"/>
          </a:p>
          <a:p>
            <a:pPr lvl="1"/>
            <a:endParaRPr lang="es-MX" dirty="0"/>
          </a:p>
          <a:p>
            <a:pPr lvl="1"/>
            <a:endParaRPr lang="es-MX" dirty="0"/>
          </a:p>
          <a:p>
            <a:pPr lvl="1"/>
            <a:endParaRPr lang="es-MX" dirty="0"/>
          </a:p>
          <a:p>
            <a:pPr lvl="1"/>
            <a:endParaRPr lang="es-MX" dirty="0"/>
          </a:p>
          <a:p>
            <a:pPr lvl="1"/>
            <a:r>
              <a:rPr lang="es-MX" dirty="0"/>
              <a:t>Objetivo 2</a:t>
            </a:r>
            <a:endParaRPr lang="es-CL" dirty="0"/>
          </a:p>
        </p:txBody>
      </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26</a:t>
            </a:fld>
            <a:endParaRPr lang="es-CL"/>
          </a:p>
        </p:txBody>
      </p:sp>
      <p:pic>
        <p:nvPicPr>
          <p:cNvPr id="6" name="Marcador de contenido 4">
            <a:extLst>
              <a:ext uri="{FF2B5EF4-FFF2-40B4-BE49-F238E27FC236}">
                <a16:creationId xmlns:a16="http://schemas.microsoft.com/office/drawing/2014/main" id="{D10DE343-7F8A-4686-A104-6A03A09D6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2021" y="4086321"/>
            <a:ext cx="3838383" cy="592502"/>
          </a:xfrm>
          <a:prstGeom prst="rect">
            <a:avLst/>
          </a:prstGeom>
        </p:spPr>
      </p:pic>
      <p:pic>
        <p:nvPicPr>
          <p:cNvPr id="7" name="Gráfico 6">
            <a:extLst>
              <a:ext uri="{FF2B5EF4-FFF2-40B4-BE49-F238E27FC236}">
                <a16:creationId xmlns:a16="http://schemas.microsoft.com/office/drawing/2014/main" id="{E25C6686-4917-4F07-976B-D27F9540E0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8938" y="5307164"/>
            <a:ext cx="2053383" cy="706259"/>
          </a:xfrm>
          <a:prstGeom prst="rect">
            <a:avLst/>
          </a:prstGeom>
        </p:spPr>
      </p:pic>
      <p:pic>
        <p:nvPicPr>
          <p:cNvPr id="9" name="Gráfico 8">
            <a:extLst>
              <a:ext uri="{FF2B5EF4-FFF2-40B4-BE49-F238E27FC236}">
                <a16:creationId xmlns:a16="http://schemas.microsoft.com/office/drawing/2014/main" id="{F83C4221-3AA5-4462-894A-681473EF21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32021" y="3180391"/>
            <a:ext cx="4512217" cy="706260"/>
          </a:xfrm>
          <a:prstGeom prst="rect">
            <a:avLst/>
          </a:prstGeom>
        </p:spPr>
      </p:pic>
    </p:spTree>
    <p:extLst>
      <p:ext uri="{BB962C8B-B14F-4D97-AF65-F5344CB8AC3E}">
        <p14:creationId xmlns:p14="http://schemas.microsoft.com/office/powerpoint/2010/main" val="3872521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Algoritmo Genético</a:t>
            </a:r>
          </a:p>
          <a:p>
            <a:endParaRPr lang="es-CL" dirty="0"/>
          </a:p>
        </p:txBody>
      </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27</a:t>
            </a:fld>
            <a:endParaRPr lang="es-CL"/>
          </a:p>
        </p:txBody>
      </p:sp>
      <p:sp>
        <p:nvSpPr>
          <p:cNvPr id="7" name="Rectángulo 6">
            <a:extLst>
              <a:ext uri="{FF2B5EF4-FFF2-40B4-BE49-F238E27FC236}">
                <a16:creationId xmlns:a16="http://schemas.microsoft.com/office/drawing/2014/main" id="{4B461B45-FB58-478A-94E9-F36F26D6820E}"/>
              </a:ext>
            </a:extLst>
          </p:cNvPr>
          <p:cNvSpPr/>
          <p:nvPr/>
        </p:nvSpPr>
        <p:spPr>
          <a:xfrm>
            <a:off x="2084839" y="2539999"/>
            <a:ext cx="8247248" cy="40651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9" name="Marcador de contenido 12">
            <a:extLst>
              <a:ext uri="{FF2B5EF4-FFF2-40B4-BE49-F238E27FC236}">
                <a16:creationId xmlns:a16="http://schemas.microsoft.com/office/drawing/2014/main" id="{9E73F44F-FFD3-4C0E-B650-E0A2397E7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8490" y="2558256"/>
            <a:ext cx="8274050" cy="4109772"/>
          </a:xfrm>
          <a:prstGeom prst="rect">
            <a:avLst/>
          </a:prstGeom>
        </p:spPr>
      </p:pic>
    </p:spTree>
    <p:extLst>
      <p:ext uri="{BB962C8B-B14F-4D97-AF65-F5344CB8AC3E}">
        <p14:creationId xmlns:p14="http://schemas.microsoft.com/office/powerpoint/2010/main" val="403982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latin typeface="Times New Roman" panose="02020603050405020304" pitchFamily="18" charset="0"/>
                <a:cs typeface="Times New Roman" panose="02020603050405020304" pitchFamily="18" charset="0"/>
              </a:rPr>
              <a:t>Non-</a:t>
            </a:r>
            <a:r>
              <a:rPr lang="es-CL" dirty="0" err="1">
                <a:latin typeface="Times New Roman" panose="02020603050405020304" pitchFamily="18" charset="0"/>
                <a:cs typeface="Times New Roman" panose="02020603050405020304" pitchFamily="18" charset="0"/>
              </a:rPr>
              <a:t>dominated</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Sorting</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Genetic</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Algorithm</a:t>
            </a:r>
            <a:r>
              <a:rPr lang="es-CL" dirty="0">
                <a:latin typeface="Times New Roman" panose="02020603050405020304" pitchFamily="18" charset="0"/>
                <a:cs typeface="Times New Roman" panose="02020603050405020304" pitchFamily="18" charset="0"/>
              </a:rPr>
              <a:t>-II (INSGA-II)</a:t>
            </a:r>
            <a:endParaRPr lang="es-CL" dirty="0"/>
          </a:p>
        </p:txBody>
      </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28</a:t>
            </a:fld>
            <a:endParaRPr lang="es-CL"/>
          </a:p>
        </p:txBody>
      </p:sp>
      <p:grpSp>
        <p:nvGrpSpPr>
          <p:cNvPr id="12" name="Grupo 11">
            <a:extLst>
              <a:ext uri="{FF2B5EF4-FFF2-40B4-BE49-F238E27FC236}">
                <a16:creationId xmlns:a16="http://schemas.microsoft.com/office/drawing/2014/main" id="{001D9EF8-7B1A-4BF0-92A9-352F869FA592}"/>
              </a:ext>
            </a:extLst>
          </p:cNvPr>
          <p:cNvGrpSpPr/>
          <p:nvPr/>
        </p:nvGrpSpPr>
        <p:grpSpPr>
          <a:xfrm>
            <a:off x="2208944" y="2423345"/>
            <a:ext cx="7428216" cy="4024724"/>
            <a:chOff x="3184989" y="3082247"/>
            <a:chExt cx="5476126" cy="2706920"/>
          </a:xfrm>
        </p:grpSpPr>
        <p:sp>
          <p:nvSpPr>
            <p:cNvPr id="11" name="Rectángulo 10">
              <a:extLst>
                <a:ext uri="{FF2B5EF4-FFF2-40B4-BE49-F238E27FC236}">
                  <a16:creationId xmlns:a16="http://schemas.microsoft.com/office/drawing/2014/main" id="{46B65599-8A18-4A83-BB65-9C5755863016}"/>
                </a:ext>
              </a:extLst>
            </p:cNvPr>
            <p:cNvSpPr/>
            <p:nvPr/>
          </p:nvSpPr>
          <p:spPr>
            <a:xfrm>
              <a:off x="3184989" y="3082247"/>
              <a:ext cx="5476126" cy="2702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0" name="Gráfico 9">
              <a:extLst>
                <a:ext uri="{FF2B5EF4-FFF2-40B4-BE49-F238E27FC236}">
                  <a16:creationId xmlns:a16="http://schemas.microsoft.com/office/drawing/2014/main" id="{CE1259AA-F152-4036-A6E9-163785D9A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6714" y="3103117"/>
              <a:ext cx="5429250" cy="2686050"/>
            </a:xfrm>
            <a:prstGeom prst="rect">
              <a:avLst/>
            </a:prstGeom>
          </p:spPr>
        </p:pic>
      </p:grpSp>
    </p:spTree>
    <p:extLst>
      <p:ext uri="{BB962C8B-B14F-4D97-AF65-F5344CB8AC3E}">
        <p14:creationId xmlns:p14="http://schemas.microsoft.com/office/powerpoint/2010/main" val="7809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B41C2B5-4FA3-4F8C-BF3A-7E6A876D4B53}"/>
              </a:ext>
            </a:extLst>
          </p:cNvPr>
          <p:cNvSpPr/>
          <p:nvPr/>
        </p:nvSpPr>
        <p:spPr>
          <a:xfrm>
            <a:off x="3000054" y="2434975"/>
            <a:ext cx="6760395" cy="43151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latin typeface="Times New Roman" panose="02020603050405020304" pitchFamily="18" charset="0"/>
                <a:cs typeface="Times New Roman" panose="02020603050405020304" pitchFamily="18" charset="0"/>
              </a:rPr>
              <a:t>Non-</a:t>
            </a:r>
            <a:r>
              <a:rPr lang="es-CL" dirty="0" err="1">
                <a:latin typeface="Times New Roman" panose="02020603050405020304" pitchFamily="18" charset="0"/>
                <a:cs typeface="Times New Roman" panose="02020603050405020304" pitchFamily="18" charset="0"/>
              </a:rPr>
              <a:t>dominated</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Sorting</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Genetic</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Algorithm</a:t>
            </a:r>
            <a:r>
              <a:rPr lang="es-CL" dirty="0">
                <a:latin typeface="Times New Roman" panose="02020603050405020304" pitchFamily="18" charset="0"/>
                <a:cs typeface="Times New Roman" panose="02020603050405020304" pitchFamily="18" charset="0"/>
              </a:rPr>
              <a:t>-II (INSGA-II)</a:t>
            </a:r>
            <a:endParaRPr lang="es-CL" dirty="0"/>
          </a:p>
        </p:txBody>
      </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29</a:t>
            </a:fld>
            <a:endParaRPr lang="es-CL"/>
          </a:p>
        </p:txBody>
      </p:sp>
      <p:pic>
        <p:nvPicPr>
          <p:cNvPr id="6" name="Gráfico 5">
            <a:extLst>
              <a:ext uri="{FF2B5EF4-FFF2-40B4-BE49-F238E27FC236}">
                <a16:creationId xmlns:a16="http://schemas.microsoft.com/office/drawing/2014/main" id="{A7606E2E-670E-4642-A288-C065335CCE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1951" y="2445250"/>
            <a:ext cx="6702902" cy="4310008"/>
          </a:xfrm>
          <a:prstGeom prst="rect">
            <a:avLst/>
          </a:prstGeom>
        </p:spPr>
      </p:pic>
    </p:spTree>
    <p:extLst>
      <p:ext uri="{BB962C8B-B14F-4D97-AF65-F5344CB8AC3E}">
        <p14:creationId xmlns:p14="http://schemas.microsoft.com/office/powerpoint/2010/main" val="133705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BF72A-F0C7-4397-8F61-6989BD98263D}"/>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Contexto</a:t>
            </a:r>
          </a:p>
        </p:txBody>
      </p:sp>
      <p:sp>
        <p:nvSpPr>
          <p:cNvPr id="5" name="Marcador de número de diapositiva 4">
            <a:extLst>
              <a:ext uri="{FF2B5EF4-FFF2-40B4-BE49-F238E27FC236}">
                <a16:creationId xmlns:a16="http://schemas.microsoft.com/office/drawing/2014/main" id="{B7BC96E9-7CF4-48F5-B4EC-83B7B635E00A}"/>
              </a:ext>
            </a:extLst>
          </p:cNvPr>
          <p:cNvSpPr>
            <a:spLocks noGrp="1"/>
          </p:cNvSpPr>
          <p:nvPr>
            <p:ph type="sldNum" sz="quarter" idx="12"/>
          </p:nvPr>
        </p:nvSpPr>
        <p:spPr/>
        <p:txBody>
          <a:bodyPr/>
          <a:lstStyle/>
          <a:p>
            <a:fld id="{A9EE5FD8-32AF-4EA8-9289-91CC9F0E55FD}" type="slidenum">
              <a:rPr lang="es-CL" smtClean="0"/>
              <a:t>3</a:t>
            </a:fld>
            <a:endParaRPr lang="es-CL"/>
          </a:p>
        </p:txBody>
      </p:sp>
      <p:sp>
        <p:nvSpPr>
          <p:cNvPr id="3" name="Rectángulo 2">
            <a:extLst>
              <a:ext uri="{FF2B5EF4-FFF2-40B4-BE49-F238E27FC236}">
                <a16:creationId xmlns:a16="http://schemas.microsoft.com/office/drawing/2014/main" id="{3EA66BDE-5748-4DE2-83A8-8389BF511301}"/>
              </a:ext>
            </a:extLst>
          </p:cNvPr>
          <p:cNvSpPr/>
          <p:nvPr/>
        </p:nvSpPr>
        <p:spPr>
          <a:xfrm>
            <a:off x="646111" y="1853248"/>
            <a:ext cx="6096000" cy="3206006"/>
          </a:xfrm>
          <a:prstGeom prst="rect">
            <a:avLst/>
          </a:prstGeom>
        </p:spPr>
        <p:txBody>
          <a:bodyPr>
            <a:spAutoFit/>
          </a:bodyPr>
          <a:lstStyle/>
          <a:p>
            <a:pPr>
              <a:spcBef>
                <a:spcPts val="1000"/>
              </a:spcBef>
              <a:buClr>
                <a:schemeClr val="bg2">
                  <a:lumMod val="40000"/>
                  <a:lumOff val="60000"/>
                </a:schemeClr>
              </a:buClr>
              <a:buSzPct val="80000"/>
              <a:buFont typeface="Wingdings 3" charset="2"/>
              <a:buChar char=""/>
            </a:pPr>
            <a:r>
              <a:rPr lang="es-MX" dirty="0"/>
              <a:t> Escasez de agua</a:t>
            </a:r>
          </a:p>
          <a:p>
            <a:pPr>
              <a:spcBef>
                <a:spcPts val="1000"/>
              </a:spcBef>
              <a:buClr>
                <a:schemeClr val="bg2">
                  <a:lumMod val="40000"/>
                  <a:lumOff val="60000"/>
                </a:schemeClr>
              </a:buClr>
              <a:buSzPct val="80000"/>
              <a:buFont typeface="Wingdings 3" charset="2"/>
              <a:buChar char=""/>
            </a:pPr>
            <a:r>
              <a:rPr lang="es-MX" dirty="0"/>
              <a:t> Sistemas que deben estar las 24 horas del día activo</a:t>
            </a:r>
          </a:p>
          <a:p>
            <a:pPr>
              <a:spcBef>
                <a:spcPts val="1000"/>
              </a:spcBef>
              <a:buClr>
                <a:schemeClr val="bg2">
                  <a:lumMod val="40000"/>
                  <a:lumOff val="60000"/>
                </a:schemeClr>
              </a:buClr>
              <a:buSzPct val="80000"/>
              <a:buFont typeface="Wingdings 3" charset="2"/>
              <a:buChar char=""/>
            </a:pPr>
            <a:r>
              <a:rPr lang="es-MX" dirty="0"/>
              <a:t> Múltiples criterios para optimizar los sistemas de distribución</a:t>
            </a:r>
          </a:p>
          <a:p>
            <a:pPr>
              <a:spcBef>
                <a:spcPts val="1000"/>
              </a:spcBef>
              <a:buClr>
                <a:schemeClr val="bg2">
                  <a:lumMod val="40000"/>
                  <a:lumOff val="60000"/>
                </a:schemeClr>
              </a:buClr>
              <a:buSzPct val="80000"/>
              <a:buFont typeface="Wingdings 3" charset="2"/>
              <a:buChar char=""/>
            </a:pPr>
            <a:r>
              <a:rPr lang="es-MX" dirty="0">
                <a:latin typeface="Times New Roman" panose="02020603050405020304" pitchFamily="18" charset="0"/>
                <a:cs typeface="Times New Roman" panose="02020603050405020304" pitchFamily="18" charset="0"/>
              </a:rPr>
              <a:t> Las redes de agua (RDA) involucran dos tipos de problemas:</a:t>
            </a:r>
          </a:p>
          <a:p>
            <a:pPr lvl="1">
              <a:spcBef>
                <a:spcPts val="1000"/>
              </a:spcBef>
              <a:buClr>
                <a:schemeClr val="bg2">
                  <a:lumMod val="40000"/>
                  <a:lumOff val="60000"/>
                </a:schemeClr>
              </a:buClr>
              <a:buSzPct val="80000"/>
              <a:buFont typeface="Wingdings 3" charset="2"/>
              <a:buChar char=""/>
            </a:pPr>
            <a:r>
              <a:rPr lang="es-MX" dirty="0">
                <a:latin typeface="Times New Roman" panose="02020603050405020304" pitchFamily="18" charset="0"/>
                <a:cs typeface="Times New Roman" panose="02020603050405020304" pitchFamily="18" charset="0"/>
              </a:rPr>
              <a:t> Problema de diseño</a:t>
            </a:r>
          </a:p>
          <a:p>
            <a:pPr lvl="1">
              <a:spcBef>
                <a:spcPts val="1000"/>
              </a:spcBef>
              <a:buClr>
                <a:schemeClr val="bg2">
                  <a:lumMod val="40000"/>
                  <a:lumOff val="60000"/>
                </a:schemeClr>
              </a:buClr>
              <a:buSzPct val="80000"/>
              <a:buFont typeface="Wingdings 3" charset="2"/>
              <a:buChar char=""/>
            </a:pPr>
            <a:r>
              <a:rPr lang="es-MX" dirty="0">
                <a:latin typeface="Times New Roman" panose="02020603050405020304" pitchFamily="18" charset="0"/>
                <a:cs typeface="Times New Roman" panose="02020603050405020304" pitchFamily="18" charset="0"/>
              </a:rPr>
              <a:t> Problema de operación</a:t>
            </a:r>
            <a:endParaRPr lang="es-CL" dirty="0">
              <a:latin typeface="Times New Roman" panose="02020603050405020304" pitchFamily="18" charset="0"/>
              <a:cs typeface="Times New Roman" panose="02020603050405020304" pitchFamily="18" charset="0"/>
            </a:endParaRPr>
          </a:p>
          <a:p>
            <a:pPr lvl="1">
              <a:spcBef>
                <a:spcPts val="1000"/>
              </a:spcBef>
              <a:buClr>
                <a:schemeClr val="bg2">
                  <a:lumMod val="40000"/>
                  <a:lumOff val="60000"/>
                </a:schemeClr>
              </a:buClr>
              <a:buSzPct val="80000"/>
              <a:buFont typeface="Wingdings 3" charset="2"/>
              <a:buChar char=""/>
            </a:pPr>
            <a:endParaRPr lang="es-MX"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MX" dirty="0"/>
          </a:p>
        </p:txBody>
      </p:sp>
    </p:spTree>
    <p:extLst>
      <p:ext uri="{BB962C8B-B14F-4D97-AF65-F5344CB8AC3E}">
        <p14:creationId xmlns:p14="http://schemas.microsoft.com/office/powerpoint/2010/main" val="77179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Pruebas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Realización de pruebas y su especificación formal</a:t>
            </a:r>
          </a:p>
          <a:p>
            <a:r>
              <a:rPr lang="es-CL" dirty="0"/>
              <a:t>39 Pruebas automatizadas</a:t>
            </a:r>
          </a:p>
          <a:p>
            <a:r>
              <a:rPr lang="es-CL" dirty="0"/>
              <a:t>16 Pruebas manuales</a:t>
            </a:r>
          </a:p>
          <a:p>
            <a:r>
              <a:rPr lang="es-CL" dirty="0"/>
              <a:t>Documento de especificación formal de pruebas</a:t>
            </a:r>
          </a:p>
        </p:txBody>
      </p:sp>
      <p:sp>
        <p:nvSpPr>
          <p:cNvPr id="4" name="Marcador de número de diapositiva 3">
            <a:extLst>
              <a:ext uri="{FF2B5EF4-FFF2-40B4-BE49-F238E27FC236}">
                <a16:creationId xmlns:a16="http://schemas.microsoft.com/office/drawing/2014/main" id="{D8EFAE14-DCD0-49BC-B137-99257D2DB73C}"/>
              </a:ext>
            </a:extLst>
          </p:cNvPr>
          <p:cNvSpPr>
            <a:spLocks noGrp="1"/>
          </p:cNvSpPr>
          <p:nvPr>
            <p:ph type="sldNum" sz="quarter" idx="12"/>
          </p:nvPr>
        </p:nvSpPr>
        <p:spPr/>
        <p:txBody>
          <a:bodyPr/>
          <a:lstStyle/>
          <a:p>
            <a:fld id="{A9EE5FD8-32AF-4EA8-9289-91CC9F0E55FD}" type="slidenum">
              <a:rPr lang="es-CL" smtClean="0"/>
              <a:t>30</a:t>
            </a:fld>
            <a:endParaRPr lang="es-CL"/>
          </a:p>
        </p:txBody>
      </p:sp>
    </p:spTree>
    <p:extLst>
      <p:ext uri="{BB962C8B-B14F-4D97-AF65-F5344CB8AC3E}">
        <p14:creationId xmlns:p14="http://schemas.microsoft.com/office/powerpoint/2010/main" val="4024040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Pruebas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Pruebas automatizada</a:t>
            </a:r>
          </a:p>
          <a:p>
            <a:pPr marL="0" indent="0">
              <a:buNone/>
            </a:pPr>
            <a:endParaRPr lang="es-CL" dirty="0"/>
          </a:p>
        </p:txBody>
      </p:sp>
      <p:sp>
        <p:nvSpPr>
          <p:cNvPr id="5" name="Marcador de número de diapositiva 4">
            <a:extLst>
              <a:ext uri="{FF2B5EF4-FFF2-40B4-BE49-F238E27FC236}">
                <a16:creationId xmlns:a16="http://schemas.microsoft.com/office/drawing/2014/main" id="{FB8FF5CA-3877-4BD5-AA66-488DFBFA856B}"/>
              </a:ext>
            </a:extLst>
          </p:cNvPr>
          <p:cNvSpPr>
            <a:spLocks noGrp="1"/>
          </p:cNvSpPr>
          <p:nvPr>
            <p:ph type="sldNum" sz="quarter" idx="12"/>
          </p:nvPr>
        </p:nvSpPr>
        <p:spPr/>
        <p:txBody>
          <a:bodyPr/>
          <a:lstStyle/>
          <a:p>
            <a:fld id="{A9EE5FD8-32AF-4EA8-9289-91CC9F0E55FD}" type="slidenum">
              <a:rPr lang="es-CL" smtClean="0"/>
              <a:t>31</a:t>
            </a:fld>
            <a:endParaRPr lang="es-CL"/>
          </a:p>
        </p:txBody>
      </p:sp>
      <p:pic>
        <p:nvPicPr>
          <p:cNvPr id="4" name="Imagen 3">
            <a:extLst>
              <a:ext uri="{FF2B5EF4-FFF2-40B4-BE49-F238E27FC236}">
                <a16:creationId xmlns:a16="http://schemas.microsoft.com/office/drawing/2014/main" id="{EB07D691-3466-40C0-AEC1-6B520D01C43E}"/>
              </a:ext>
            </a:extLst>
          </p:cNvPr>
          <p:cNvPicPr>
            <a:picLocks noChangeAspect="1"/>
          </p:cNvPicPr>
          <p:nvPr/>
        </p:nvPicPr>
        <p:blipFill>
          <a:blip r:embed="rId3"/>
          <a:stretch>
            <a:fillRect/>
          </a:stretch>
        </p:blipFill>
        <p:spPr>
          <a:xfrm>
            <a:off x="2142147" y="2573194"/>
            <a:ext cx="8410575" cy="3971925"/>
          </a:xfrm>
          <a:prstGeom prst="rect">
            <a:avLst/>
          </a:prstGeom>
        </p:spPr>
      </p:pic>
    </p:spTree>
    <p:extLst>
      <p:ext uri="{BB962C8B-B14F-4D97-AF65-F5344CB8AC3E}">
        <p14:creationId xmlns:p14="http://schemas.microsoft.com/office/powerpoint/2010/main" val="232823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Pruebas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Pruebas manuales</a:t>
            </a:r>
          </a:p>
          <a:p>
            <a:pPr marL="0" indent="0">
              <a:buNone/>
            </a:pPr>
            <a:endParaRPr lang="es-CL" dirty="0"/>
          </a:p>
          <a:p>
            <a:pPr marL="0" indent="0">
              <a:buNone/>
            </a:pPr>
            <a:endParaRPr lang="es-CL" dirty="0"/>
          </a:p>
        </p:txBody>
      </p:sp>
      <p:sp>
        <p:nvSpPr>
          <p:cNvPr id="5" name="Marcador de número de diapositiva 4">
            <a:extLst>
              <a:ext uri="{FF2B5EF4-FFF2-40B4-BE49-F238E27FC236}">
                <a16:creationId xmlns:a16="http://schemas.microsoft.com/office/drawing/2014/main" id="{8C87EE76-9AB9-4723-B279-3A5F8275277E}"/>
              </a:ext>
            </a:extLst>
          </p:cNvPr>
          <p:cNvSpPr>
            <a:spLocks noGrp="1"/>
          </p:cNvSpPr>
          <p:nvPr>
            <p:ph type="sldNum" sz="quarter" idx="12"/>
          </p:nvPr>
        </p:nvSpPr>
        <p:spPr/>
        <p:txBody>
          <a:bodyPr/>
          <a:lstStyle/>
          <a:p>
            <a:fld id="{A9EE5FD8-32AF-4EA8-9289-91CC9F0E55FD}" type="slidenum">
              <a:rPr lang="es-CL" smtClean="0"/>
              <a:t>32</a:t>
            </a:fld>
            <a:endParaRPr lang="es-CL"/>
          </a:p>
        </p:txBody>
      </p:sp>
      <p:pic>
        <p:nvPicPr>
          <p:cNvPr id="4" name="Imagen 3">
            <a:extLst>
              <a:ext uri="{FF2B5EF4-FFF2-40B4-BE49-F238E27FC236}">
                <a16:creationId xmlns:a16="http://schemas.microsoft.com/office/drawing/2014/main" id="{F8F94177-8DA1-4324-8A4A-24B700FD4D00}"/>
              </a:ext>
            </a:extLst>
          </p:cNvPr>
          <p:cNvPicPr>
            <a:picLocks noChangeAspect="1"/>
          </p:cNvPicPr>
          <p:nvPr/>
        </p:nvPicPr>
        <p:blipFill>
          <a:blip r:embed="rId3"/>
          <a:stretch>
            <a:fillRect/>
          </a:stretch>
        </p:blipFill>
        <p:spPr>
          <a:xfrm>
            <a:off x="2890359" y="2624825"/>
            <a:ext cx="7244352" cy="3982755"/>
          </a:xfrm>
          <a:prstGeom prst="rect">
            <a:avLst/>
          </a:prstGeom>
        </p:spPr>
      </p:pic>
    </p:spTree>
    <p:extLst>
      <p:ext uri="{BB962C8B-B14F-4D97-AF65-F5344CB8AC3E}">
        <p14:creationId xmlns:p14="http://schemas.microsoft.com/office/powerpoint/2010/main" val="2196824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lnSpc>
                <a:spcPct val="90000"/>
              </a:lnSpc>
            </a:pPr>
            <a:r>
              <a:rPr lang="en-US" sz="8000" b="0" i="0" kern="1200">
                <a:solidFill>
                  <a:schemeClr val="tx2"/>
                </a:solidFill>
                <a:latin typeface="+mj-lt"/>
                <a:ea typeface="+mj-ea"/>
                <a:cs typeface="+mj-cs"/>
              </a:rPr>
              <a:t>Metodología</a:t>
            </a:r>
            <a:r>
              <a:rPr lang="en-US" sz="8000" b="0" i="0" kern="1200" dirty="0">
                <a:solidFill>
                  <a:schemeClr val="tx2"/>
                </a:solidFill>
                <a:latin typeface="+mj-lt"/>
                <a:ea typeface="+mj-ea"/>
                <a:cs typeface="+mj-cs"/>
              </a:rPr>
              <a:t> de </a:t>
            </a:r>
            <a:r>
              <a:rPr lang="en-US" sz="8000" b="0" i="0" kern="1200">
                <a:solidFill>
                  <a:schemeClr val="tx2"/>
                </a:solidFill>
                <a:latin typeface="+mj-lt"/>
                <a:ea typeface="+mj-ea"/>
                <a:cs typeface="+mj-cs"/>
              </a:rPr>
              <a:t>evaluación</a:t>
            </a:r>
            <a:br>
              <a:rPr lang="en-US" sz="8000" b="0" i="0" kern="1200" dirty="0">
                <a:solidFill>
                  <a:schemeClr val="tx2"/>
                </a:solidFill>
                <a:latin typeface="+mj-lt"/>
                <a:ea typeface="+mj-ea"/>
                <a:cs typeface="+mj-cs"/>
              </a:rPr>
            </a:br>
            <a:endParaRPr lang="en-US" sz="8000" b="0" i="0" kern="120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FE43808B-BFE0-41ED-A279-4366F7B21EFB}"/>
              </a:ext>
            </a:extLst>
          </p:cNvPr>
          <p:cNvSpPr>
            <a:spLocks noGrp="1"/>
          </p:cNvSpPr>
          <p:nvPr>
            <p:ph type="sldNum" sz="quarter" idx="12"/>
          </p:nvPr>
        </p:nvSpPr>
        <p:spPr>
          <a:xfrm>
            <a:off x="11040512" y="6355080"/>
            <a:ext cx="838199" cy="301752"/>
          </a:xfrm>
        </p:spPr>
        <p:txBody>
          <a:bodyPr vert="horz" lIns="91440" tIns="45720" rIns="91440" bIns="45720" rtlCol="0" anchor="ctr">
            <a:normAutofit/>
          </a:bodyPr>
          <a:lstStyle/>
          <a:p>
            <a:pPr algn="l">
              <a:lnSpc>
                <a:spcPct val="90000"/>
              </a:lnSpc>
              <a:spcAft>
                <a:spcPts val="600"/>
              </a:spcAft>
            </a:pPr>
            <a:fld id="{A9EE5FD8-32AF-4EA8-9289-91CC9F0E55FD}" type="slidenum">
              <a:rPr lang="en-US" sz="1400" b="0" i="0" kern="1200">
                <a:solidFill>
                  <a:schemeClr val="bg1">
                    <a:alpha val="60000"/>
                  </a:schemeClr>
                </a:solidFill>
                <a:latin typeface="+mn-lt"/>
                <a:ea typeface="+mn-ea"/>
                <a:cs typeface="+mn-cs"/>
              </a:rPr>
              <a:pPr algn="l">
                <a:lnSpc>
                  <a:spcPct val="90000"/>
                </a:lnSpc>
                <a:spcAft>
                  <a:spcPts val="600"/>
                </a:spcAft>
              </a:pPr>
              <a:t>33</a:t>
            </a:fld>
            <a:endParaRPr lang="en-US" sz="1400" b="0" i="0" kern="1200">
              <a:solidFill>
                <a:schemeClr val="bg1">
                  <a:alpha val="60000"/>
                </a:schemeClr>
              </a:solidFill>
              <a:latin typeface="+mn-lt"/>
              <a:ea typeface="+mn-ea"/>
              <a:cs typeface="+mn-cs"/>
            </a:endParaRPr>
          </a:p>
        </p:txBody>
      </p:sp>
    </p:spTree>
    <p:extLst>
      <p:ext uri="{BB962C8B-B14F-4D97-AF65-F5344CB8AC3E}">
        <p14:creationId xmlns:p14="http://schemas.microsoft.com/office/powerpoint/2010/main" val="2486578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6048D-74A8-414A-9E19-05F7608A2F10}"/>
              </a:ext>
            </a:extLst>
          </p:cNvPr>
          <p:cNvSpPr>
            <a:spLocks noGrp="1"/>
          </p:cNvSpPr>
          <p:nvPr>
            <p:ph type="title"/>
          </p:nvPr>
        </p:nvSpPr>
        <p:spPr/>
        <p:txBody>
          <a:bodyPr/>
          <a:lstStyle/>
          <a:p>
            <a:r>
              <a:rPr lang="es-MX" dirty="0">
                <a:latin typeface="Times New Roman" panose="02020603050405020304" pitchFamily="18" charset="0"/>
                <a:cs typeface="Times New Roman" panose="02020603050405020304" pitchFamily="18" charset="0"/>
              </a:rPr>
              <a:t>Metodología</a:t>
            </a:r>
            <a:r>
              <a:rPr lang="es-MX" dirty="0"/>
              <a:t> de Evaluación</a:t>
            </a:r>
            <a:endParaRPr lang="es-CL" dirty="0"/>
          </a:p>
        </p:txBody>
      </p:sp>
      <p:sp>
        <p:nvSpPr>
          <p:cNvPr id="3" name="Marcador de contenido 2">
            <a:extLst>
              <a:ext uri="{FF2B5EF4-FFF2-40B4-BE49-F238E27FC236}">
                <a16:creationId xmlns:a16="http://schemas.microsoft.com/office/drawing/2014/main" id="{8D28D680-5985-44EB-BF9A-CA47CA55C0A3}"/>
              </a:ext>
            </a:extLst>
          </p:cNvPr>
          <p:cNvSpPr>
            <a:spLocks noGrp="1"/>
          </p:cNvSpPr>
          <p:nvPr>
            <p:ph idx="1"/>
          </p:nvPr>
        </p:nvSpPr>
        <p:spPr/>
        <p:txBody>
          <a:bodyPr/>
          <a:lstStyle/>
          <a:p>
            <a:r>
              <a:rPr lang="es-MX" dirty="0">
                <a:latin typeface="Times New Roman" panose="02020603050405020304" pitchFamily="18" charset="0"/>
                <a:cs typeface="Times New Roman" panose="02020603050405020304" pitchFamily="18" charset="0"/>
              </a:rPr>
              <a:t>Caso de estudio</a:t>
            </a:r>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358B6960-9579-45FD-B815-1FCDBB6E6E59}"/>
              </a:ext>
            </a:extLst>
          </p:cNvPr>
          <p:cNvSpPr>
            <a:spLocks noGrp="1"/>
          </p:cNvSpPr>
          <p:nvPr>
            <p:ph type="sldNum" sz="quarter" idx="12"/>
          </p:nvPr>
        </p:nvSpPr>
        <p:spPr/>
        <p:txBody>
          <a:bodyPr/>
          <a:lstStyle/>
          <a:p>
            <a:fld id="{A9EE5FD8-32AF-4EA8-9289-91CC9F0E55FD}" type="slidenum">
              <a:rPr lang="es-CL" smtClean="0"/>
              <a:t>34</a:t>
            </a:fld>
            <a:endParaRPr lang="es-CL"/>
          </a:p>
        </p:txBody>
      </p:sp>
      <p:pic>
        <p:nvPicPr>
          <p:cNvPr id="17" name="Gráfico 16">
            <a:extLst>
              <a:ext uri="{FF2B5EF4-FFF2-40B4-BE49-F238E27FC236}">
                <a16:creationId xmlns:a16="http://schemas.microsoft.com/office/drawing/2014/main" id="{476F1F03-E46A-4A9D-9B71-31ECFF166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196" y="3747499"/>
            <a:ext cx="10201608" cy="1071081"/>
          </a:xfrm>
          <a:prstGeom prst="rect">
            <a:avLst/>
          </a:prstGeom>
        </p:spPr>
      </p:pic>
    </p:spTree>
    <p:extLst>
      <p:ext uri="{BB962C8B-B14F-4D97-AF65-F5344CB8AC3E}">
        <p14:creationId xmlns:p14="http://schemas.microsoft.com/office/powerpoint/2010/main" val="571304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a:solidFill>
                  <a:schemeClr val="tx2"/>
                </a:solidFill>
                <a:latin typeface="+mj-lt"/>
                <a:ea typeface="+mj-ea"/>
                <a:cs typeface="+mj-cs"/>
              </a:rPr>
              <a:t>Evaluación</a:t>
            </a:r>
            <a:br>
              <a:rPr lang="en-US" sz="8000" b="0" i="0" kern="1200">
                <a:solidFill>
                  <a:schemeClr val="tx2"/>
                </a:solidFill>
                <a:latin typeface="+mj-lt"/>
                <a:ea typeface="+mj-ea"/>
                <a:cs typeface="+mj-cs"/>
              </a:rPr>
            </a:br>
            <a:endParaRPr lang="en-US" sz="8000" b="0" i="0" kern="120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FE43808B-BFE0-41ED-A279-4366F7B21EFB}"/>
              </a:ext>
            </a:extLst>
          </p:cNvPr>
          <p:cNvSpPr>
            <a:spLocks noGrp="1"/>
          </p:cNvSpPr>
          <p:nvPr>
            <p:ph type="sldNum" sz="quarter" idx="12"/>
          </p:nvPr>
        </p:nvSpPr>
        <p:spPr/>
        <p:txBody>
          <a:bodyPr/>
          <a:lstStyle/>
          <a:p>
            <a:fld id="{A9EE5FD8-32AF-4EA8-9289-91CC9F0E55FD}" type="slidenum">
              <a:rPr lang="es-CL" smtClean="0"/>
              <a:t>35</a:t>
            </a:fld>
            <a:endParaRPr lang="es-CL"/>
          </a:p>
        </p:txBody>
      </p:sp>
    </p:spTree>
    <p:extLst>
      <p:ext uri="{BB962C8B-B14F-4D97-AF65-F5344CB8AC3E}">
        <p14:creationId xmlns:p14="http://schemas.microsoft.com/office/powerpoint/2010/main" val="858675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Diseño del caso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Elección del caso</a:t>
            </a:r>
          </a:p>
          <a:p>
            <a:pPr marL="514350" lvl="1" indent="0">
              <a:buNone/>
            </a:pPr>
            <a:r>
              <a:rPr lang="es-CL" dirty="0"/>
              <a:t>La aplicación desarrollada</a:t>
            </a:r>
          </a:p>
          <a:p>
            <a:r>
              <a:rPr lang="es-CL" dirty="0"/>
              <a:t>Objetivos de la investigación</a:t>
            </a:r>
          </a:p>
          <a:p>
            <a:pPr marL="514350" lvl="1" indent="0">
              <a:buNone/>
            </a:pPr>
            <a:r>
              <a:rPr lang="es-MX" i="1" dirty="0"/>
              <a:t>¿Cómo el sistema desarrollado trabaja en la práctica?</a:t>
            </a:r>
            <a:endParaRPr lang="es-CL" i="1" dirty="0"/>
          </a:p>
          <a:p>
            <a:r>
              <a:rPr lang="es-CL" dirty="0"/>
              <a:t>Características a evaluar</a:t>
            </a:r>
          </a:p>
          <a:p>
            <a:pPr lvl="1"/>
            <a:r>
              <a:rPr lang="es-CL" dirty="0"/>
              <a:t>Funcionalidad</a:t>
            </a:r>
          </a:p>
          <a:p>
            <a:pPr lvl="1"/>
            <a:r>
              <a:rPr lang="es-CL" dirty="0"/>
              <a:t>Usabilidad</a:t>
            </a:r>
          </a:p>
          <a:p>
            <a:pPr lvl="1"/>
            <a:r>
              <a:rPr lang="es-CL" dirty="0"/>
              <a:t>Utilidad</a:t>
            </a:r>
          </a:p>
          <a:p>
            <a:pPr lvl="1"/>
            <a:r>
              <a:rPr lang="es-CL" dirty="0"/>
              <a:t>Utilidad del manual de usuario</a:t>
            </a:r>
          </a:p>
          <a:p>
            <a:pPr lvl="1"/>
            <a:endParaRPr lang="es-MX" dirty="0"/>
          </a:p>
        </p:txBody>
      </p:sp>
      <p:sp>
        <p:nvSpPr>
          <p:cNvPr id="4" name="Marcador de número de diapositiva 3">
            <a:extLst>
              <a:ext uri="{FF2B5EF4-FFF2-40B4-BE49-F238E27FC236}">
                <a16:creationId xmlns:a16="http://schemas.microsoft.com/office/drawing/2014/main" id="{91805C8C-DEB6-498E-840A-0874D95E83CC}"/>
              </a:ext>
            </a:extLst>
          </p:cNvPr>
          <p:cNvSpPr>
            <a:spLocks noGrp="1"/>
          </p:cNvSpPr>
          <p:nvPr>
            <p:ph type="sldNum" sz="quarter" idx="12"/>
          </p:nvPr>
        </p:nvSpPr>
        <p:spPr/>
        <p:txBody>
          <a:bodyPr/>
          <a:lstStyle/>
          <a:p>
            <a:fld id="{A9EE5FD8-32AF-4EA8-9289-91CC9F0E55FD}" type="slidenum">
              <a:rPr lang="es-CL" smtClean="0"/>
              <a:t>36</a:t>
            </a:fld>
            <a:endParaRPr lang="es-CL"/>
          </a:p>
        </p:txBody>
      </p:sp>
    </p:spTree>
    <p:extLst>
      <p:ext uri="{BB962C8B-B14F-4D97-AF65-F5344CB8AC3E}">
        <p14:creationId xmlns:p14="http://schemas.microsoft.com/office/powerpoint/2010/main" val="2823335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Diseño del caso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lnSpcReduction="10000"/>
          </a:bodyPr>
          <a:lstStyle/>
          <a:p>
            <a:r>
              <a:rPr lang="es-MX" dirty="0"/>
              <a:t>Protocolo para conducir el estudio de caso</a:t>
            </a:r>
          </a:p>
          <a:p>
            <a:r>
              <a:rPr lang="es-CL" dirty="0"/>
              <a:t>Unidad de análisis</a:t>
            </a:r>
          </a:p>
          <a:p>
            <a:pPr marL="514350" lvl="1" indent="0">
              <a:buNone/>
            </a:pPr>
            <a:r>
              <a:rPr lang="es-MX" dirty="0"/>
              <a:t>Profesionales con conocimientos en computación, hidráulica y </a:t>
            </a:r>
          </a:p>
          <a:p>
            <a:pPr marL="514350" lvl="1" indent="0">
              <a:buNone/>
            </a:pPr>
            <a:r>
              <a:rPr lang="es-MX" dirty="0"/>
              <a:t>metaheurísticas.</a:t>
            </a:r>
            <a:endParaRPr lang="es-CL" dirty="0"/>
          </a:p>
          <a:p>
            <a:r>
              <a:rPr lang="es-CL" dirty="0"/>
              <a:t>Consideraciones técnicas	</a:t>
            </a:r>
          </a:p>
          <a:p>
            <a:pPr lvl="1"/>
            <a:r>
              <a:rPr lang="es-CL" dirty="0" err="1"/>
              <a:t>Window</a:t>
            </a:r>
            <a:r>
              <a:rPr lang="es-CL" dirty="0"/>
              <a:t> 64bits</a:t>
            </a:r>
          </a:p>
          <a:p>
            <a:pPr lvl="1"/>
            <a:r>
              <a:rPr lang="es-CL" dirty="0"/>
              <a:t>Java 1.8</a:t>
            </a:r>
          </a:p>
          <a:p>
            <a:r>
              <a:rPr lang="es-CL" dirty="0"/>
              <a:t>Consideraciones para los usuarios</a:t>
            </a:r>
          </a:p>
          <a:p>
            <a:pPr lvl="1"/>
            <a:r>
              <a:rPr lang="es-CL" dirty="0"/>
              <a:t>Conocimientos básicos en hidráulica y metaheurísticas para saber interpretar los resultados de la aplicación. Si se desea incorporar nuevos algoritmos debe tener conocimientos en programación.</a:t>
            </a:r>
          </a:p>
          <a:p>
            <a:pPr marL="914400" lvl="2" indent="0">
              <a:buNone/>
            </a:pPr>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2400248B-019D-4137-8935-F43F366D3ED6}"/>
              </a:ext>
            </a:extLst>
          </p:cNvPr>
          <p:cNvSpPr>
            <a:spLocks noGrp="1"/>
          </p:cNvSpPr>
          <p:nvPr>
            <p:ph type="sldNum" sz="quarter" idx="12"/>
          </p:nvPr>
        </p:nvSpPr>
        <p:spPr/>
        <p:txBody>
          <a:bodyPr/>
          <a:lstStyle/>
          <a:p>
            <a:fld id="{A9EE5FD8-32AF-4EA8-9289-91CC9F0E55FD}" type="slidenum">
              <a:rPr lang="es-CL" smtClean="0"/>
              <a:t>37</a:t>
            </a:fld>
            <a:endParaRPr lang="es-CL"/>
          </a:p>
        </p:txBody>
      </p:sp>
    </p:spTree>
    <p:extLst>
      <p:ext uri="{BB962C8B-B14F-4D97-AF65-F5344CB8AC3E}">
        <p14:creationId xmlns:p14="http://schemas.microsoft.com/office/powerpoint/2010/main" val="2109826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a:xfrm>
            <a:off x="648930" y="629266"/>
            <a:ext cx="9252154" cy="1223983"/>
          </a:xfrm>
        </p:spPr>
        <p:txBody>
          <a:bodyPr>
            <a:normAutofit/>
          </a:bodyPr>
          <a:lstStyle/>
          <a:p>
            <a:r>
              <a:rPr lang="es-CL" dirty="0"/>
              <a:t>Recolección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a:xfrm>
            <a:off x="1103311" y="2052214"/>
            <a:ext cx="4338409" cy="4196185"/>
          </a:xfrm>
        </p:spPr>
        <p:txBody>
          <a:bodyPr>
            <a:normAutofit/>
          </a:bodyPr>
          <a:lstStyle/>
          <a:p>
            <a:r>
              <a:rPr lang="es-CL" dirty="0"/>
              <a:t>Participantes</a:t>
            </a:r>
          </a:p>
          <a:p>
            <a:pPr marL="514350" lvl="1" indent="0">
              <a:buNone/>
            </a:pPr>
            <a:r>
              <a:rPr lang="es-CL" dirty="0" err="1"/>
              <a:t>Yamisleydi</a:t>
            </a:r>
            <a:r>
              <a:rPr lang="es-CL" dirty="0"/>
              <a:t> Salgueiro</a:t>
            </a:r>
          </a:p>
          <a:p>
            <a:pPr marL="514350" lvl="1" indent="0">
              <a:buNone/>
            </a:pPr>
            <a:r>
              <a:rPr lang="es-CL" dirty="0"/>
              <a:t>Marco Alsina</a:t>
            </a:r>
          </a:p>
          <a:p>
            <a:pPr marL="514350" lvl="1" indent="0">
              <a:buNone/>
            </a:pPr>
            <a:r>
              <a:rPr lang="es-CL" dirty="0"/>
              <a:t>Sergio Silva</a:t>
            </a:r>
          </a:p>
          <a:p>
            <a:r>
              <a:rPr lang="es-MX" dirty="0"/>
              <a:t>Instrumentos para la recolección de los datos</a:t>
            </a:r>
          </a:p>
          <a:p>
            <a:pPr lvl="1"/>
            <a:r>
              <a:rPr lang="es-MX" dirty="0"/>
              <a:t>Encuesta utilizando la escala de Likert</a:t>
            </a:r>
          </a:p>
          <a:p>
            <a:pPr lvl="1"/>
            <a:r>
              <a:rPr lang="es-MX" dirty="0"/>
              <a:t>Test de usabilidad SUS</a:t>
            </a:r>
          </a:p>
        </p:txBody>
      </p:sp>
      <p:sp>
        <p:nvSpPr>
          <p:cNvPr id="5" name="Marcador de número de diapositiva 4">
            <a:extLst>
              <a:ext uri="{FF2B5EF4-FFF2-40B4-BE49-F238E27FC236}">
                <a16:creationId xmlns:a16="http://schemas.microsoft.com/office/drawing/2014/main" id="{DF5208C2-98CC-4E75-B9DC-5A72FB21941E}"/>
              </a:ext>
            </a:extLst>
          </p:cNvPr>
          <p:cNvSpPr>
            <a:spLocks noGrp="1"/>
          </p:cNvSpPr>
          <p:nvPr>
            <p:ph type="sldNum" sz="quarter" idx="12"/>
          </p:nvPr>
        </p:nvSpPr>
        <p:spPr/>
        <p:txBody>
          <a:bodyPr/>
          <a:lstStyle/>
          <a:p>
            <a:fld id="{A9EE5FD8-32AF-4EA8-9289-91CC9F0E55FD}" type="slidenum">
              <a:rPr lang="es-CL" smtClean="0"/>
              <a:t>38</a:t>
            </a:fld>
            <a:endParaRPr lang="es-CL"/>
          </a:p>
        </p:txBody>
      </p:sp>
      <p:pic>
        <p:nvPicPr>
          <p:cNvPr id="4" name="Imagen 3">
            <a:extLst>
              <a:ext uri="{FF2B5EF4-FFF2-40B4-BE49-F238E27FC236}">
                <a16:creationId xmlns:a16="http://schemas.microsoft.com/office/drawing/2014/main" id="{CCE22237-A9A2-4182-93BE-D250F22AD4A9}"/>
              </a:ext>
            </a:extLst>
          </p:cNvPr>
          <p:cNvPicPr>
            <a:picLocks noChangeAspect="1"/>
          </p:cNvPicPr>
          <p:nvPr/>
        </p:nvPicPr>
        <p:blipFill>
          <a:blip r:embed="rId4"/>
          <a:stretch>
            <a:fillRect/>
          </a:stretch>
        </p:blipFill>
        <p:spPr>
          <a:xfrm>
            <a:off x="6096000" y="2242237"/>
            <a:ext cx="5451627" cy="381613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72538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Funcionalidad</a:t>
            </a:r>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sp>
        <p:nvSpPr>
          <p:cNvPr id="6" name="Marcador de número de diapositiva 5">
            <a:extLst>
              <a:ext uri="{FF2B5EF4-FFF2-40B4-BE49-F238E27FC236}">
                <a16:creationId xmlns:a16="http://schemas.microsoft.com/office/drawing/2014/main" id="{BD974445-05D8-4D7A-BC9F-BB72D32C48CB}"/>
              </a:ext>
            </a:extLst>
          </p:cNvPr>
          <p:cNvSpPr>
            <a:spLocks noGrp="1"/>
          </p:cNvSpPr>
          <p:nvPr>
            <p:ph type="sldNum" sz="quarter" idx="12"/>
          </p:nvPr>
        </p:nvSpPr>
        <p:spPr/>
        <p:txBody>
          <a:bodyPr/>
          <a:lstStyle/>
          <a:p>
            <a:fld id="{A9EE5FD8-32AF-4EA8-9289-91CC9F0E55FD}" type="slidenum">
              <a:rPr lang="es-CL" smtClean="0"/>
              <a:t>39</a:t>
            </a:fld>
            <a:endParaRPr lang="es-CL"/>
          </a:p>
        </p:txBody>
      </p:sp>
      <p:graphicFrame>
        <p:nvGraphicFramePr>
          <p:cNvPr id="4" name="Objeto 3">
            <a:extLst>
              <a:ext uri="{FF2B5EF4-FFF2-40B4-BE49-F238E27FC236}">
                <a16:creationId xmlns:a16="http://schemas.microsoft.com/office/drawing/2014/main" id="{3D95BA87-C14D-4656-A754-6F2DBAB72E1B}"/>
              </a:ext>
            </a:extLst>
          </p:cNvPr>
          <p:cNvGraphicFramePr>
            <a:graphicFrameLocks noChangeAspect="1"/>
          </p:cNvGraphicFramePr>
          <p:nvPr>
            <p:extLst>
              <p:ext uri="{D42A27DB-BD31-4B8C-83A1-F6EECF244321}">
                <p14:modId xmlns:p14="http://schemas.microsoft.com/office/powerpoint/2010/main" val="4256700231"/>
              </p:ext>
            </p:extLst>
          </p:nvPr>
        </p:nvGraphicFramePr>
        <p:xfrm>
          <a:off x="5882492" y="2524124"/>
          <a:ext cx="6124575" cy="3724275"/>
        </p:xfrm>
        <a:graphic>
          <a:graphicData uri="http://schemas.openxmlformats.org/presentationml/2006/ole">
            <mc:AlternateContent xmlns:mc="http://schemas.openxmlformats.org/markup-compatibility/2006">
              <mc:Choice xmlns:v="urn:schemas-microsoft-com:vml" Requires="v">
                <p:oleObj spid="_x0000_s1147" name="PDF" r:id="rId4" imgW="0" imgH="360" progId="FoxitReader.Document">
                  <p:embed/>
                </p:oleObj>
              </mc:Choice>
              <mc:Fallback>
                <p:oleObj name="PDF" r:id="rId4" imgW="0" imgH="360" progId="FoxitReader.Document">
                  <p:embed/>
                  <p:pic>
                    <p:nvPicPr>
                      <p:cNvPr id="0" name=""/>
                      <p:cNvPicPr/>
                      <p:nvPr/>
                    </p:nvPicPr>
                    <p:blipFill>
                      <a:blip r:embed="rId5"/>
                      <a:stretch>
                        <a:fillRect/>
                      </a:stretch>
                    </p:blipFill>
                    <p:spPr>
                      <a:xfrm>
                        <a:off x="5882492" y="2524124"/>
                        <a:ext cx="6124575" cy="3724275"/>
                      </a:xfrm>
                      <a:prstGeom prst="rect">
                        <a:avLst/>
                      </a:prstGeom>
                    </p:spPr>
                  </p:pic>
                </p:oleObj>
              </mc:Fallback>
            </mc:AlternateContent>
          </a:graphicData>
        </a:graphic>
      </p:graphicFrame>
      <p:graphicFrame>
        <p:nvGraphicFramePr>
          <p:cNvPr id="5" name="Tabla 9">
            <a:extLst>
              <a:ext uri="{FF2B5EF4-FFF2-40B4-BE49-F238E27FC236}">
                <a16:creationId xmlns:a16="http://schemas.microsoft.com/office/drawing/2014/main" id="{C3EF5F59-14D9-472F-A9CD-32E95E7F65E7}"/>
              </a:ext>
            </a:extLst>
          </p:cNvPr>
          <p:cNvGraphicFramePr>
            <a:graphicFrameLocks noGrp="1"/>
          </p:cNvGraphicFramePr>
          <p:nvPr>
            <p:extLst>
              <p:ext uri="{D42A27DB-BD31-4B8C-83A1-F6EECF244321}">
                <p14:modId xmlns:p14="http://schemas.microsoft.com/office/powerpoint/2010/main" val="1599942987"/>
              </p:ext>
            </p:extLst>
          </p:nvPr>
        </p:nvGraphicFramePr>
        <p:xfrm>
          <a:off x="344721" y="2961100"/>
          <a:ext cx="5116530" cy="3017520"/>
        </p:xfrm>
        <a:graphic>
          <a:graphicData uri="http://schemas.openxmlformats.org/drawingml/2006/table">
            <a:tbl>
              <a:tblPr firstRow="1" bandRow="1">
                <a:tableStyleId>{073A0DAA-6AF3-43AB-8588-CEC1D06C72B9}</a:tableStyleId>
              </a:tblPr>
              <a:tblGrid>
                <a:gridCol w="3513762">
                  <a:extLst>
                    <a:ext uri="{9D8B030D-6E8A-4147-A177-3AD203B41FA5}">
                      <a16:colId xmlns:a16="http://schemas.microsoft.com/office/drawing/2014/main" val="4169303409"/>
                    </a:ext>
                  </a:extLst>
                </a:gridCol>
                <a:gridCol w="1602768">
                  <a:extLst>
                    <a:ext uri="{9D8B030D-6E8A-4147-A177-3AD203B41FA5}">
                      <a16:colId xmlns:a16="http://schemas.microsoft.com/office/drawing/2014/main" val="817142964"/>
                    </a:ext>
                  </a:extLst>
                </a:gridCol>
              </a:tblGrid>
              <a:tr h="1964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Respuesta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Porcentaje Obtenido</a:t>
                      </a:r>
                    </a:p>
                  </a:txBody>
                  <a:tcPr/>
                </a:tc>
                <a:extLst>
                  <a:ext uri="{0D108BD9-81ED-4DB2-BD59-A6C34878D82A}">
                    <a16:rowId xmlns:a16="http://schemas.microsoft.com/office/drawing/2014/main" val="852230549"/>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en desacuerdo </a:t>
                      </a:r>
                    </a:p>
                  </a:txBody>
                  <a:tcPr/>
                </a:tc>
                <a:tc>
                  <a:txBody>
                    <a:bodyPr/>
                    <a:lstStyle/>
                    <a:p>
                      <a:pPr algn="ctr" fontAlgn="b"/>
                      <a:r>
                        <a:rPr lang="es-CL" sz="1800" b="0" i="0" u="none" strike="noStrike" dirty="0">
                          <a:solidFill>
                            <a:srgbClr val="000000"/>
                          </a:solidFill>
                          <a:effectLst/>
                          <a:latin typeface="+mj-lt"/>
                        </a:rPr>
                        <a:t>2.6%</a:t>
                      </a:r>
                    </a:p>
                  </a:txBody>
                  <a:tcPr marL="9525" marR="9525" marT="9525" marB="0" anchor="ctr"/>
                </a:tc>
                <a:extLst>
                  <a:ext uri="{0D108BD9-81ED-4DB2-BD59-A6C34878D82A}">
                    <a16:rowId xmlns:a16="http://schemas.microsoft.com/office/drawing/2014/main" val="173790090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En desacuerdo</a:t>
                      </a:r>
                    </a:p>
                  </a:txBody>
                  <a:tcPr/>
                </a:tc>
                <a:tc>
                  <a:txBody>
                    <a:bodyPr/>
                    <a:lstStyle/>
                    <a:p>
                      <a:pPr algn="ctr" fontAlgn="b"/>
                      <a:r>
                        <a:rPr lang="es-CL" sz="1800" b="0" i="0" u="none" strike="noStrike" dirty="0">
                          <a:solidFill>
                            <a:srgbClr val="000000"/>
                          </a:solidFill>
                          <a:effectLst/>
                          <a:latin typeface="+mj-lt"/>
                        </a:rPr>
                        <a:t>0.0%</a:t>
                      </a:r>
                    </a:p>
                  </a:txBody>
                  <a:tcPr marL="9525" marR="9525" marT="9525" marB="0" anchor="ctr"/>
                </a:tc>
                <a:extLst>
                  <a:ext uri="{0D108BD9-81ED-4DB2-BD59-A6C34878D82A}">
                    <a16:rowId xmlns:a16="http://schemas.microsoft.com/office/drawing/2014/main" val="24475919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Ni de acuerdo ni en </a:t>
                      </a:r>
                    </a:p>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desacuerdo</a:t>
                      </a:r>
                    </a:p>
                    <a:p>
                      <a:endParaRPr lang="es-CL" dirty="0">
                        <a:latin typeface="+mj-lt"/>
                      </a:endParaRPr>
                    </a:p>
                  </a:txBody>
                  <a:tcPr/>
                </a:tc>
                <a:tc>
                  <a:txBody>
                    <a:bodyPr/>
                    <a:lstStyle/>
                    <a:p>
                      <a:pPr algn="ctr" fontAlgn="b"/>
                      <a:r>
                        <a:rPr lang="es-CL" sz="1800" b="0" i="0" u="none" strike="noStrike" dirty="0">
                          <a:solidFill>
                            <a:srgbClr val="000000"/>
                          </a:solidFill>
                          <a:effectLst/>
                          <a:latin typeface="+mj-lt"/>
                        </a:rPr>
                        <a:t>5.1%</a:t>
                      </a:r>
                    </a:p>
                  </a:txBody>
                  <a:tcPr marL="9525" marR="9525" marT="9525" marB="0" anchor="ctr"/>
                </a:tc>
                <a:extLst>
                  <a:ext uri="{0D108BD9-81ED-4DB2-BD59-A6C34878D82A}">
                    <a16:rowId xmlns:a16="http://schemas.microsoft.com/office/drawing/2014/main" val="2395650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De acuerdo</a:t>
                      </a:r>
                    </a:p>
                  </a:txBody>
                  <a:tcPr/>
                </a:tc>
                <a:tc>
                  <a:txBody>
                    <a:bodyPr/>
                    <a:lstStyle/>
                    <a:p>
                      <a:pPr algn="ctr" fontAlgn="b"/>
                      <a:r>
                        <a:rPr lang="es-CL" sz="1800" b="0" i="0" u="none" strike="noStrike" dirty="0">
                          <a:solidFill>
                            <a:srgbClr val="000000"/>
                          </a:solidFill>
                          <a:effectLst/>
                          <a:latin typeface="+mj-lt"/>
                        </a:rPr>
                        <a:t>7.7%</a:t>
                      </a:r>
                    </a:p>
                  </a:txBody>
                  <a:tcPr marL="9525" marR="9525" marT="9525" marB="0" anchor="ctr"/>
                </a:tc>
                <a:extLst>
                  <a:ext uri="{0D108BD9-81ED-4DB2-BD59-A6C34878D82A}">
                    <a16:rowId xmlns:a16="http://schemas.microsoft.com/office/drawing/2014/main" val="138423731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de acuerdo</a:t>
                      </a:r>
                    </a:p>
                  </a:txBody>
                  <a:tcPr/>
                </a:tc>
                <a:tc>
                  <a:txBody>
                    <a:bodyPr/>
                    <a:lstStyle/>
                    <a:p>
                      <a:pPr algn="ctr" fontAlgn="b"/>
                      <a:r>
                        <a:rPr lang="es-CL" sz="1800" b="0" i="0" u="none" strike="noStrike" dirty="0">
                          <a:solidFill>
                            <a:srgbClr val="000000"/>
                          </a:solidFill>
                          <a:effectLst/>
                          <a:latin typeface="+mj-lt"/>
                        </a:rPr>
                        <a:t>84.6%</a:t>
                      </a:r>
                    </a:p>
                  </a:txBody>
                  <a:tcPr marL="9525" marR="9525" marT="9525" marB="0" anchor="ctr"/>
                </a:tc>
                <a:extLst>
                  <a:ext uri="{0D108BD9-81ED-4DB2-BD59-A6C34878D82A}">
                    <a16:rowId xmlns:a16="http://schemas.microsoft.com/office/drawing/2014/main" val="1925863436"/>
                  </a:ext>
                </a:extLst>
              </a:tr>
            </a:tbl>
          </a:graphicData>
        </a:graphic>
      </p:graphicFrame>
    </p:spTree>
    <p:extLst>
      <p:ext uri="{BB962C8B-B14F-4D97-AF65-F5344CB8AC3E}">
        <p14:creationId xmlns:p14="http://schemas.microsoft.com/office/powerpoint/2010/main" val="3784605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B12A0-80B1-46FD-B41A-9D3A762547DD}"/>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Problema</a:t>
            </a:r>
          </a:p>
        </p:txBody>
      </p:sp>
      <p:sp>
        <p:nvSpPr>
          <p:cNvPr id="3" name="Marcador de número de diapositiva 2">
            <a:extLst>
              <a:ext uri="{FF2B5EF4-FFF2-40B4-BE49-F238E27FC236}">
                <a16:creationId xmlns:a16="http://schemas.microsoft.com/office/drawing/2014/main" id="{E37D0BC7-8436-4416-A806-0F533487547B}"/>
              </a:ext>
            </a:extLst>
          </p:cNvPr>
          <p:cNvSpPr>
            <a:spLocks noGrp="1"/>
          </p:cNvSpPr>
          <p:nvPr>
            <p:ph type="sldNum" sz="quarter" idx="12"/>
          </p:nvPr>
        </p:nvSpPr>
        <p:spPr/>
        <p:txBody>
          <a:bodyPr/>
          <a:lstStyle/>
          <a:p>
            <a:fld id="{A9EE5FD8-32AF-4EA8-9289-91CC9F0E55FD}" type="slidenum">
              <a:rPr lang="es-CL" smtClean="0"/>
              <a:t>4</a:t>
            </a:fld>
            <a:endParaRPr lang="es-CL"/>
          </a:p>
        </p:txBody>
      </p:sp>
      <p:sp>
        <p:nvSpPr>
          <p:cNvPr id="5" name="Rectángulo 4">
            <a:extLst>
              <a:ext uri="{FF2B5EF4-FFF2-40B4-BE49-F238E27FC236}">
                <a16:creationId xmlns:a16="http://schemas.microsoft.com/office/drawing/2014/main" id="{E9F36D9F-82E8-43A6-90F0-B63096CC944C}"/>
              </a:ext>
            </a:extLst>
          </p:cNvPr>
          <p:cNvSpPr/>
          <p:nvPr/>
        </p:nvSpPr>
        <p:spPr>
          <a:xfrm>
            <a:off x="646110" y="1740232"/>
            <a:ext cx="9404723" cy="1328569"/>
          </a:xfrm>
          <a:prstGeom prst="rect">
            <a:avLst/>
          </a:prstGeom>
        </p:spPr>
        <p:txBody>
          <a:bodyPr wrap="square">
            <a:spAutoFit/>
          </a:bodyPr>
          <a:lstStyle/>
          <a:p>
            <a:pPr>
              <a:spcBef>
                <a:spcPts val="1000"/>
              </a:spcBef>
              <a:buClr>
                <a:schemeClr val="bg2">
                  <a:lumMod val="40000"/>
                  <a:lumOff val="60000"/>
                </a:schemeClr>
              </a:buClr>
              <a:buSzPct val="80000"/>
              <a:buFont typeface="Wingdings 3" charset="2"/>
              <a:buChar char=""/>
            </a:pPr>
            <a:r>
              <a:rPr lang="es-MX" dirty="0"/>
              <a:t> No se cuenta con las suficientes herramientas y tiempo para la correcta gestión de las redes de agua potable.</a:t>
            </a:r>
          </a:p>
          <a:p>
            <a:pPr>
              <a:spcBef>
                <a:spcPts val="1000"/>
              </a:spcBef>
              <a:buClr>
                <a:schemeClr val="bg2">
                  <a:lumMod val="40000"/>
                  <a:lumOff val="60000"/>
                </a:schemeClr>
              </a:buClr>
              <a:buSzPct val="80000"/>
              <a:buFont typeface="Wingdings 3" charset="2"/>
              <a:buChar char=""/>
            </a:pPr>
            <a:r>
              <a:rPr lang="es-MX" dirty="0"/>
              <a:t> El escoger las especificaciones es una tarea difícil debido a que hay que evaluar el rendimiento general del sistema.</a:t>
            </a:r>
          </a:p>
        </p:txBody>
      </p:sp>
    </p:spTree>
    <p:extLst>
      <p:ext uri="{BB962C8B-B14F-4D97-AF65-F5344CB8AC3E}">
        <p14:creationId xmlns:p14="http://schemas.microsoft.com/office/powerpoint/2010/main" val="1237528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Usabilidad</a:t>
            </a:r>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sp>
        <p:nvSpPr>
          <p:cNvPr id="5" name="Marcador de número de diapositiva 4">
            <a:extLst>
              <a:ext uri="{FF2B5EF4-FFF2-40B4-BE49-F238E27FC236}">
                <a16:creationId xmlns:a16="http://schemas.microsoft.com/office/drawing/2014/main" id="{3C7B3014-9178-458E-B9D1-3E342C869ED4}"/>
              </a:ext>
            </a:extLst>
          </p:cNvPr>
          <p:cNvSpPr>
            <a:spLocks noGrp="1"/>
          </p:cNvSpPr>
          <p:nvPr>
            <p:ph type="sldNum" sz="quarter" idx="12"/>
          </p:nvPr>
        </p:nvSpPr>
        <p:spPr/>
        <p:txBody>
          <a:bodyPr/>
          <a:lstStyle/>
          <a:p>
            <a:fld id="{A9EE5FD8-32AF-4EA8-9289-91CC9F0E55FD}" type="slidenum">
              <a:rPr lang="es-CL" smtClean="0"/>
              <a:t>40</a:t>
            </a:fld>
            <a:endParaRPr lang="es-CL"/>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0381391D-F3A4-4DC9-9599-B336EC65AD28}"/>
                  </a:ext>
                </a:extLst>
              </p:cNvPr>
              <p:cNvSpPr txBox="1"/>
              <p:nvPr/>
            </p:nvSpPr>
            <p:spPr>
              <a:xfrm>
                <a:off x="1828800" y="3174715"/>
                <a:ext cx="1548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bar>
                            <m:barPr>
                              <m:pos m:val="top"/>
                              <m:ctrlPr>
                                <a:rPr lang="es-CL" i="1" smtClean="0">
                                  <a:latin typeface="Cambria Math" panose="02040503050406030204" pitchFamily="18" charset="0"/>
                                </a:rPr>
                              </m:ctrlPr>
                            </m:barPr>
                            <m:e>
                              <m:r>
                                <a:rPr lang="es-CL" b="0" i="1" smtClean="0">
                                  <a:latin typeface="Cambria Math" panose="02040503050406030204" pitchFamily="18" charset="0"/>
                                </a:rPr>
                                <m:t>𝑥</m:t>
                              </m:r>
                            </m:e>
                          </m:bar>
                        </m:e>
                        <m:sub>
                          <m:r>
                            <a:rPr lang="es-CL" b="0" i="1" smtClean="0">
                              <a:latin typeface="Cambria Math" panose="02040503050406030204" pitchFamily="18" charset="0"/>
                            </a:rPr>
                            <m:t>𝑆𝑈𝑆</m:t>
                          </m:r>
                        </m:sub>
                      </m:sSub>
                      <m:r>
                        <a:rPr lang="es-CL" b="0" i="1" smtClean="0">
                          <a:latin typeface="Cambria Math" panose="02040503050406030204" pitchFamily="18" charset="0"/>
                        </a:rPr>
                        <m:t>=79,17</m:t>
                      </m:r>
                    </m:oMath>
                  </m:oMathPara>
                </a14:m>
                <a:endParaRPr lang="es-CL" dirty="0"/>
              </a:p>
            </p:txBody>
          </p:sp>
        </mc:Choice>
        <mc:Fallback xmlns="">
          <p:sp>
            <p:nvSpPr>
              <p:cNvPr id="6" name="CuadroTexto 5">
                <a:extLst>
                  <a:ext uri="{FF2B5EF4-FFF2-40B4-BE49-F238E27FC236}">
                    <a16:creationId xmlns:a16="http://schemas.microsoft.com/office/drawing/2014/main" id="{0381391D-F3A4-4DC9-9599-B336EC65AD28}"/>
                  </a:ext>
                </a:extLst>
              </p:cNvPr>
              <p:cNvSpPr txBox="1">
                <a:spLocks noRot="1" noChangeAspect="1" noMove="1" noResize="1" noEditPoints="1" noAdjustHandles="1" noChangeArrowheads="1" noChangeShapeType="1" noTextEdit="1"/>
              </p:cNvSpPr>
              <p:nvPr/>
            </p:nvSpPr>
            <p:spPr>
              <a:xfrm>
                <a:off x="1828800" y="3174715"/>
                <a:ext cx="1548694" cy="369332"/>
              </a:xfrm>
              <a:prstGeom prst="rect">
                <a:avLst/>
              </a:prstGeom>
              <a:blipFill>
                <a:blip r:embed="rId3"/>
                <a:stretch>
                  <a:fillRect b="-333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BED4635E-38C1-4A1B-9581-BB0A154D684F}"/>
                  </a:ext>
                </a:extLst>
              </p:cNvPr>
              <p:cNvSpPr txBox="1"/>
              <p:nvPr/>
            </p:nvSpPr>
            <p:spPr>
              <a:xfrm>
                <a:off x="1828800" y="3781326"/>
                <a:ext cx="1404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bar>
                            <m:barPr>
                              <m:pos m:val="top"/>
                              <m:ctrlPr>
                                <a:rPr lang="es-CL" i="1" smtClean="0">
                                  <a:latin typeface="Cambria Math" panose="02040503050406030204" pitchFamily="18" charset="0"/>
                                </a:rPr>
                              </m:ctrlPr>
                            </m:barPr>
                            <m:e>
                              <m:r>
                                <a:rPr lang="es-CL" b="0" i="1" smtClean="0">
                                  <a:latin typeface="Cambria Math" panose="02040503050406030204" pitchFamily="18" charset="0"/>
                                </a:rPr>
                                <m:t>𝑠</m:t>
                              </m:r>
                            </m:e>
                          </m:bar>
                        </m:e>
                        <m:sub>
                          <m:r>
                            <a:rPr lang="es-CL" b="0" i="1" smtClean="0">
                              <a:latin typeface="Cambria Math" panose="02040503050406030204" pitchFamily="18" charset="0"/>
                            </a:rPr>
                            <m:t>𝑆𝑈𝑆</m:t>
                          </m:r>
                        </m:sub>
                      </m:sSub>
                      <m:r>
                        <a:rPr lang="es-CL" b="0" i="1" smtClean="0">
                          <a:latin typeface="Cambria Math" panose="02040503050406030204" pitchFamily="18" charset="0"/>
                        </a:rPr>
                        <m:t>=9,46</m:t>
                      </m:r>
                    </m:oMath>
                  </m:oMathPara>
                </a14:m>
                <a:endParaRPr lang="es-CL" b="0" dirty="0"/>
              </a:p>
            </p:txBody>
          </p:sp>
        </mc:Choice>
        <mc:Fallback xmlns="">
          <p:sp>
            <p:nvSpPr>
              <p:cNvPr id="9" name="CuadroTexto 8">
                <a:extLst>
                  <a:ext uri="{FF2B5EF4-FFF2-40B4-BE49-F238E27FC236}">
                    <a16:creationId xmlns:a16="http://schemas.microsoft.com/office/drawing/2014/main" id="{BED4635E-38C1-4A1B-9581-BB0A154D684F}"/>
                  </a:ext>
                </a:extLst>
              </p:cNvPr>
              <p:cNvSpPr txBox="1">
                <a:spLocks noRot="1" noChangeAspect="1" noMove="1" noResize="1" noEditPoints="1" noAdjustHandles="1" noChangeArrowheads="1" noChangeShapeType="1" noTextEdit="1"/>
              </p:cNvSpPr>
              <p:nvPr/>
            </p:nvSpPr>
            <p:spPr>
              <a:xfrm>
                <a:off x="1828800" y="3781326"/>
                <a:ext cx="1404423" cy="369332"/>
              </a:xfrm>
              <a:prstGeom prst="rect">
                <a:avLst/>
              </a:prstGeom>
              <a:blipFill>
                <a:blip r:embed="rId4"/>
                <a:stretch>
                  <a:fillRect b="-1639"/>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2847E8FF-DC04-4BCC-98EB-0730368BF083}"/>
              </a:ext>
            </a:extLst>
          </p:cNvPr>
          <p:cNvPicPr>
            <a:picLocks noChangeAspect="1"/>
          </p:cNvPicPr>
          <p:nvPr/>
        </p:nvPicPr>
        <p:blipFill>
          <a:blip r:embed="rId5"/>
          <a:stretch>
            <a:fillRect/>
          </a:stretch>
        </p:blipFill>
        <p:spPr>
          <a:xfrm>
            <a:off x="7353816" y="2485926"/>
            <a:ext cx="3209925" cy="2590800"/>
          </a:xfrm>
          <a:prstGeom prst="rect">
            <a:avLst/>
          </a:prstGeom>
        </p:spPr>
      </p:pic>
    </p:spTree>
    <p:extLst>
      <p:ext uri="{BB962C8B-B14F-4D97-AF65-F5344CB8AC3E}">
        <p14:creationId xmlns:p14="http://schemas.microsoft.com/office/powerpoint/2010/main" val="1420776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Utilidad</a:t>
            </a:r>
          </a:p>
          <a:p>
            <a:pPr marL="0" indent="0">
              <a:buNone/>
            </a:pPr>
            <a:endParaRPr lang="es-CL" dirty="0"/>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0CB53BDD-2C1F-4C5B-B83A-E484671E07BA}"/>
              </a:ext>
            </a:extLst>
          </p:cNvPr>
          <p:cNvSpPr>
            <a:spLocks noGrp="1"/>
          </p:cNvSpPr>
          <p:nvPr>
            <p:ph type="sldNum" sz="quarter" idx="12"/>
          </p:nvPr>
        </p:nvSpPr>
        <p:spPr/>
        <p:txBody>
          <a:bodyPr/>
          <a:lstStyle/>
          <a:p>
            <a:fld id="{A9EE5FD8-32AF-4EA8-9289-91CC9F0E55FD}" type="slidenum">
              <a:rPr lang="es-CL" smtClean="0"/>
              <a:t>41</a:t>
            </a:fld>
            <a:endParaRPr lang="es-CL"/>
          </a:p>
        </p:txBody>
      </p:sp>
      <p:graphicFrame>
        <p:nvGraphicFramePr>
          <p:cNvPr id="5" name="Objeto 4">
            <a:extLst>
              <a:ext uri="{FF2B5EF4-FFF2-40B4-BE49-F238E27FC236}">
                <a16:creationId xmlns:a16="http://schemas.microsoft.com/office/drawing/2014/main" id="{CC2D7A2F-72A5-450B-9080-01093200D4E8}"/>
              </a:ext>
            </a:extLst>
          </p:cNvPr>
          <p:cNvGraphicFramePr>
            <a:graphicFrameLocks noChangeAspect="1"/>
          </p:cNvGraphicFramePr>
          <p:nvPr>
            <p:extLst>
              <p:ext uri="{D42A27DB-BD31-4B8C-83A1-F6EECF244321}">
                <p14:modId xmlns:p14="http://schemas.microsoft.com/office/powerpoint/2010/main" val="4245542841"/>
              </p:ext>
            </p:extLst>
          </p:nvPr>
        </p:nvGraphicFramePr>
        <p:xfrm>
          <a:off x="5928243" y="2360439"/>
          <a:ext cx="6048375" cy="3724275"/>
        </p:xfrm>
        <a:graphic>
          <a:graphicData uri="http://schemas.openxmlformats.org/presentationml/2006/ole">
            <mc:AlternateContent xmlns:mc="http://schemas.openxmlformats.org/markup-compatibility/2006">
              <mc:Choice xmlns:v="urn:schemas-microsoft-com:vml" Requires="v">
                <p:oleObj spid="_x0000_s2170" name="PDF" r:id="rId4" imgW="0" imgH="360" progId="FoxitReader.Document">
                  <p:embed/>
                </p:oleObj>
              </mc:Choice>
              <mc:Fallback>
                <p:oleObj name="PDF" r:id="rId4" imgW="0" imgH="360" progId="FoxitReader.Document">
                  <p:embed/>
                  <p:pic>
                    <p:nvPicPr>
                      <p:cNvPr id="0" name=""/>
                      <p:cNvPicPr/>
                      <p:nvPr/>
                    </p:nvPicPr>
                    <p:blipFill>
                      <a:blip r:embed="rId5"/>
                      <a:stretch>
                        <a:fillRect/>
                      </a:stretch>
                    </p:blipFill>
                    <p:spPr>
                      <a:xfrm>
                        <a:off x="5928243" y="2360439"/>
                        <a:ext cx="6048375" cy="3724275"/>
                      </a:xfrm>
                      <a:prstGeom prst="rect">
                        <a:avLst/>
                      </a:prstGeom>
                    </p:spPr>
                  </p:pic>
                </p:oleObj>
              </mc:Fallback>
            </mc:AlternateContent>
          </a:graphicData>
        </a:graphic>
      </p:graphicFrame>
      <p:graphicFrame>
        <p:nvGraphicFramePr>
          <p:cNvPr id="10" name="Tabla 9">
            <a:extLst>
              <a:ext uri="{FF2B5EF4-FFF2-40B4-BE49-F238E27FC236}">
                <a16:creationId xmlns:a16="http://schemas.microsoft.com/office/drawing/2014/main" id="{BB5772A4-61BA-4D4E-B8E2-227DB1E3EC76}"/>
              </a:ext>
            </a:extLst>
          </p:cNvPr>
          <p:cNvGraphicFramePr>
            <a:graphicFrameLocks noGrp="1"/>
          </p:cNvGraphicFramePr>
          <p:nvPr>
            <p:extLst>
              <p:ext uri="{D42A27DB-BD31-4B8C-83A1-F6EECF244321}">
                <p14:modId xmlns:p14="http://schemas.microsoft.com/office/powerpoint/2010/main" val="40348052"/>
              </p:ext>
            </p:extLst>
          </p:nvPr>
        </p:nvGraphicFramePr>
        <p:xfrm>
          <a:off x="370121" y="2986866"/>
          <a:ext cx="5116530" cy="3017520"/>
        </p:xfrm>
        <a:graphic>
          <a:graphicData uri="http://schemas.openxmlformats.org/drawingml/2006/table">
            <a:tbl>
              <a:tblPr firstRow="1" bandRow="1">
                <a:tableStyleId>{073A0DAA-6AF3-43AB-8588-CEC1D06C72B9}</a:tableStyleId>
              </a:tblPr>
              <a:tblGrid>
                <a:gridCol w="3513762">
                  <a:extLst>
                    <a:ext uri="{9D8B030D-6E8A-4147-A177-3AD203B41FA5}">
                      <a16:colId xmlns:a16="http://schemas.microsoft.com/office/drawing/2014/main" val="4169303409"/>
                    </a:ext>
                  </a:extLst>
                </a:gridCol>
                <a:gridCol w="1602768">
                  <a:extLst>
                    <a:ext uri="{9D8B030D-6E8A-4147-A177-3AD203B41FA5}">
                      <a16:colId xmlns:a16="http://schemas.microsoft.com/office/drawing/2014/main" val="817142964"/>
                    </a:ext>
                  </a:extLst>
                </a:gridCol>
              </a:tblGrid>
              <a:tr h="1964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Respuesta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Porcentaje Obtenido</a:t>
                      </a:r>
                    </a:p>
                  </a:txBody>
                  <a:tcPr/>
                </a:tc>
                <a:extLst>
                  <a:ext uri="{0D108BD9-81ED-4DB2-BD59-A6C34878D82A}">
                    <a16:rowId xmlns:a16="http://schemas.microsoft.com/office/drawing/2014/main" val="852230549"/>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en desacuerdo </a:t>
                      </a:r>
                    </a:p>
                  </a:txBody>
                  <a:tcPr/>
                </a:tc>
                <a:tc>
                  <a:txBody>
                    <a:bodyPr/>
                    <a:lstStyle/>
                    <a:p>
                      <a:pPr algn="ctr" fontAlgn="b"/>
                      <a:r>
                        <a:rPr lang="es-CL" sz="1800" b="0" i="0" u="none" strike="noStrike">
                          <a:solidFill>
                            <a:srgbClr val="000000"/>
                          </a:solidFill>
                          <a:effectLst/>
                          <a:latin typeface="+mj-lt"/>
                        </a:rPr>
                        <a:t>0.00%</a:t>
                      </a:r>
                    </a:p>
                  </a:txBody>
                  <a:tcPr marL="9525" marR="9525" marT="9525" marB="0" anchor="ctr"/>
                </a:tc>
                <a:extLst>
                  <a:ext uri="{0D108BD9-81ED-4DB2-BD59-A6C34878D82A}">
                    <a16:rowId xmlns:a16="http://schemas.microsoft.com/office/drawing/2014/main" val="173790090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En desacuerdo</a:t>
                      </a:r>
                    </a:p>
                  </a:txBody>
                  <a:tcPr/>
                </a:tc>
                <a:tc>
                  <a:txBody>
                    <a:bodyPr/>
                    <a:lstStyle/>
                    <a:p>
                      <a:pPr algn="ctr" fontAlgn="b"/>
                      <a:r>
                        <a:rPr lang="es-CL" sz="1800" b="0" i="0" u="none" strike="noStrike">
                          <a:solidFill>
                            <a:srgbClr val="000000"/>
                          </a:solidFill>
                          <a:effectLst/>
                          <a:latin typeface="+mj-lt"/>
                        </a:rPr>
                        <a:t>0.00%</a:t>
                      </a:r>
                    </a:p>
                  </a:txBody>
                  <a:tcPr marL="9525" marR="9525" marT="9525" marB="0" anchor="ctr"/>
                </a:tc>
                <a:extLst>
                  <a:ext uri="{0D108BD9-81ED-4DB2-BD59-A6C34878D82A}">
                    <a16:rowId xmlns:a16="http://schemas.microsoft.com/office/drawing/2014/main" val="24475919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Ni de acuerdo ni en </a:t>
                      </a:r>
                    </a:p>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desacuerdo</a:t>
                      </a:r>
                    </a:p>
                    <a:p>
                      <a:endParaRPr lang="es-CL" dirty="0">
                        <a:latin typeface="+mj-lt"/>
                      </a:endParaRPr>
                    </a:p>
                  </a:txBody>
                  <a:tcPr/>
                </a:tc>
                <a:tc>
                  <a:txBody>
                    <a:bodyPr/>
                    <a:lstStyle/>
                    <a:p>
                      <a:pPr algn="ctr" fontAlgn="b"/>
                      <a:r>
                        <a:rPr lang="es-CL" sz="1800" b="0" i="0" u="none" strike="noStrike">
                          <a:solidFill>
                            <a:srgbClr val="000000"/>
                          </a:solidFill>
                          <a:effectLst/>
                          <a:latin typeface="+mj-lt"/>
                        </a:rPr>
                        <a:t>11.1%</a:t>
                      </a:r>
                    </a:p>
                  </a:txBody>
                  <a:tcPr marL="9525" marR="9525" marT="9525" marB="0" anchor="ctr"/>
                </a:tc>
                <a:extLst>
                  <a:ext uri="{0D108BD9-81ED-4DB2-BD59-A6C34878D82A}">
                    <a16:rowId xmlns:a16="http://schemas.microsoft.com/office/drawing/2014/main" val="2395650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De acuerdo</a:t>
                      </a:r>
                    </a:p>
                  </a:txBody>
                  <a:tcPr/>
                </a:tc>
                <a:tc>
                  <a:txBody>
                    <a:bodyPr/>
                    <a:lstStyle/>
                    <a:p>
                      <a:pPr algn="ctr" fontAlgn="b"/>
                      <a:r>
                        <a:rPr lang="es-CL" sz="1800" b="0" i="0" u="none" strike="noStrike">
                          <a:solidFill>
                            <a:srgbClr val="000000"/>
                          </a:solidFill>
                          <a:effectLst/>
                          <a:latin typeface="+mj-lt"/>
                        </a:rPr>
                        <a:t>25.9%</a:t>
                      </a:r>
                    </a:p>
                  </a:txBody>
                  <a:tcPr marL="9525" marR="9525" marT="9525" marB="0" anchor="ctr"/>
                </a:tc>
                <a:extLst>
                  <a:ext uri="{0D108BD9-81ED-4DB2-BD59-A6C34878D82A}">
                    <a16:rowId xmlns:a16="http://schemas.microsoft.com/office/drawing/2014/main" val="138423731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de acuerdo</a:t>
                      </a:r>
                    </a:p>
                  </a:txBody>
                  <a:tcPr/>
                </a:tc>
                <a:tc>
                  <a:txBody>
                    <a:bodyPr/>
                    <a:lstStyle/>
                    <a:p>
                      <a:pPr algn="ctr" fontAlgn="b"/>
                      <a:r>
                        <a:rPr lang="es-CL" sz="1800" b="0" i="0" u="none" strike="noStrike" dirty="0">
                          <a:solidFill>
                            <a:srgbClr val="000000"/>
                          </a:solidFill>
                          <a:effectLst/>
                          <a:latin typeface="+mj-lt"/>
                        </a:rPr>
                        <a:t>63.0%</a:t>
                      </a:r>
                    </a:p>
                  </a:txBody>
                  <a:tcPr marL="9525" marR="9525" marT="9525" marB="0" anchor="ctr"/>
                </a:tc>
                <a:extLst>
                  <a:ext uri="{0D108BD9-81ED-4DB2-BD59-A6C34878D82A}">
                    <a16:rowId xmlns:a16="http://schemas.microsoft.com/office/drawing/2014/main" val="1925863436"/>
                  </a:ext>
                </a:extLst>
              </a:tr>
            </a:tbl>
          </a:graphicData>
        </a:graphic>
      </p:graphicFrame>
    </p:spTree>
    <p:extLst>
      <p:ext uri="{BB962C8B-B14F-4D97-AF65-F5344CB8AC3E}">
        <p14:creationId xmlns:p14="http://schemas.microsoft.com/office/powerpoint/2010/main" val="282894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Utilidad del manual de usuario</a:t>
            </a:r>
          </a:p>
          <a:p>
            <a:pPr marL="0" indent="0">
              <a:buNone/>
            </a:pPr>
            <a:endParaRPr lang="es-CL" dirty="0"/>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AEBB8E3F-BA8D-42E9-8CD8-A2EE53FC6483}"/>
              </a:ext>
            </a:extLst>
          </p:cNvPr>
          <p:cNvSpPr>
            <a:spLocks noGrp="1"/>
          </p:cNvSpPr>
          <p:nvPr>
            <p:ph type="sldNum" sz="quarter" idx="12"/>
          </p:nvPr>
        </p:nvSpPr>
        <p:spPr/>
        <p:txBody>
          <a:bodyPr/>
          <a:lstStyle/>
          <a:p>
            <a:fld id="{A9EE5FD8-32AF-4EA8-9289-91CC9F0E55FD}" type="slidenum">
              <a:rPr lang="es-CL" smtClean="0"/>
              <a:t>42</a:t>
            </a:fld>
            <a:endParaRPr lang="es-CL"/>
          </a:p>
        </p:txBody>
      </p:sp>
      <p:graphicFrame>
        <p:nvGraphicFramePr>
          <p:cNvPr id="8" name="Objeto 7">
            <a:extLst>
              <a:ext uri="{FF2B5EF4-FFF2-40B4-BE49-F238E27FC236}">
                <a16:creationId xmlns:a16="http://schemas.microsoft.com/office/drawing/2014/main" id="{863081C6-9081-4876-B412-EE4726DF98CB}"/>
              </a:ext>
            </a:extLst>
          </p:cNvPr>
          <p:cNvGraphicFramePr>
            <a:graphicFrameLocks noChangeAspect="1"/>
          </p:cNvGraphicFramePr>
          <p:nvPr>
            <p:extLst>
              <p:ext uri="{D42A27DB-BD31-4B8C-83A1-F6EECF244321}">
                <p14:modId xmlns:p14="http://schemas.microsoft.com/office/powerpoint/2010/main" val="299070517"/>
              </p:ext>
            </p:extLst>
          </p:nvPr>
        </p:nvGraphicFramePr>
        <p:xfrm>
          <a:off x="5821166" y="2421381"/>
          <a:ext cx="5867400" cy="3724276"/>
        </p:xfrm>
        <a:graphic>
          <a:graphicData uri="http://schemas.openxmlformats.org/presentationml/2006/ole">
            <mc:AlternateContent xmlns:mc="http://schemas.openxmlformats.org/markup-compatibility/2006">
              <mc:Choice xmlns:v="urn:schemas-microsoft-com:vml" Requires="v">
                <p:oleObj spid="_x0000_s3196" name="PDF" r:id="rId4" imgW="0" imgH="360" progId="FoxitReader.Document">
                  <p:embed/>
                </p:oleObj>
              </mc:Choice>
              <mc:Fallback>
                <p:oleObj name="PDF" r:id="rId4" imgW="0" imgH="360" progId="FoxitReader.Document">
                  <p:embed/>
                  <p:pic>
                    <p:nvPicPr>
                      <p:cNvPr id="0" name=""/>
                      <p:cNvPicPr/>
                      <p:nvPr/>
                    </p:nvPicPr>
                    <p:blipFill>
                      <a:blip r:embed="rId5"/>
                      <a:stretch>
                        <a:fillRect/>
                      </a:stretch>
                    </p:blipFill>
                    <p:spPr>
                      <a:xfrm>
                        <a:off x="5821166" y="2421381"/>
                        <a:ext cx="5867400" cy="3724276"/>
                      </a:xfrm>
                      <a:prstGeom prst="rect">
                        <a:avLst/>
                      </a:prstGeom>
                    </p:spPr>
                  </p:pic>
                </p:oleObj>
              </mc:Fallback>
            </mc:AlternateContent>
          </a:graphicData>
        </a:graphic>
      </p:graphicFrame>
      <p:graphicFrame>
        <p:nvGraphicFramePr>
          <p:cNvPr id="9" name="Tabla 9">
            <a:extLst>
              <a:ext uri="{FF2B5EF4-FFF2-40B4-BE49-F238E27FC236}">
                <a16:creationId xmlns:a16="http://schemas.microsoft.com/office/drawing/2014/main" id="{527F774D-5389-452A-B556-9CCF2B638617}"/>
              </a:ext>
            </a:extLst>
          </p:cNvPr>
          <p:cNvGraphicFramePr>
            <a:graphicFrameLocks noGrp="1"/>
          </p:cNvGraphicFramePr>
          <p:nvPr>
            <p:extLst>
              <p:ext uri="{D42A27DB-BD31-4B8C-83A1-F6EECF244321}">
                <p14:modId xmlns:p14="http://schemas.microsoft.com/office/powerpoint/2010/main" val="3564602524"/>
              </p:ext>
            </p:extLst>
          </p:nvPr>
        </p:nvGraphicFramePr>
        <p:xfrm>
          <a:off x="460052" y="2982588"/>
          <a:ext cx="5116530" cy="3017520"/>
        </p:xfrm>
        <a:graphic>
          <a:graphicData uri="http://schemas.openxmlformats.org/drawingml/2006/table">
            <a:tbl>
              <a:tblPr firstRow="1" bandRow="1">
                <a:tableStyleId>{073A0DAA-6AF3-43AB-8588-CEC1D06C72B9}</a:tableStyleId>
              </a:tblPr>
              <a:tblGrid>
                <a:gridCol w="3513762">
                  <a:extLst>
                    <a:ext uri="{9D8B030D-6E8A-4147-A177-3AD203B41FA5}">
                      <a16:colId xmlns:a16="http://schemas.microsoft.com/office/drawing/2014/main" val="4169303409"/>
                    </a:ext>
                  </a:extLst>
                </a:gridCol>
                <a:gridCol w="1602768">
                  <a:extLst>
                    <a:ext uri="{9D8B030D-6E8A-4147-A177-3AD203B41FA5}">
                      <a16:colId xmlns:a16="http://schemas.microsoft.com/office/drawing/2014/main" val="817142964"/>
                    </a:ext>
                  </a:extLst>
                </a:gridCol>
              </a:tblGrid>
              <a:tr h="1964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Respuesta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Porcentaje Obtenido</a:t>
                      </a:r>
                    </a:p>
                  </a:txBody>
                  <a:tcPr/>
                </a:tc>
                <a:extLst>
                  <a:ext uri="{0D108BD9-81ED-4DB2-BD59-A6C34878D82A}">
                    <a16:rowId xmlns:a16="http://schemas.microsoft.com/office/drawing/2014/main" val="852230549"/>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en desacuerdo </a:t>
                      </a:r>
                    </a:p>
                  </a:txBody>
                  <a:tcPr/>
                </a:tc>
                <a:tc>
                  <a:txBody>
                    <a:bodyPr/>
                    <a:lstStyle/>
                    <a:p>
                      <a:pPr algn="ctr" fontAlgn="b"/>
                      <a:r>
                        <a:rPr lang="es-CL" sz="1800" b="0" i="0" u="none" strike="noStrike" dirty="0">
                          <a:solidFill>
                            <a:srgbClr val="000000"/>
                          </a:solidFill>
                          <a:effectLst/>
                          <a:latin typeface="+mj-lt"/>
                        </a:rPr>
                        <a:t>0.0%</a:t>
                      </a:r>
                    </a:p>
                  </a:txBody>
                  <a:tcPr marL="9525" marR="9525" marT="9525" marB="0" anchor="ctr"/>
                </a:tc>
                <a:extLst>
                  <a:ext uri="{0D108BD9-81ED-4DB2-BD59-A6C34878D82A}">
                    <a16:rowId xmlns:a16="http://schemas.microsoft.com/office/drawing/2014/main" val="173790090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En desacuerdo</a:t>
                      </a:r>
                    </a:p>
                  </a:txBody>
                  <a:tcPr/>
                </a:tc>
                <a:tc>
                  <a:txBody>
                    <a:bodyPr/>
                    <a:lstStyle/>
                    <a:p>
                      <a:pPr algn="ctr" fontAlgn="b"/>
                      <a:r>
                        <a:rPr lang="es-CL" sz="1800" b="0" i="0" u="none" strike="noStrike" dirty="0">
                          <a:solidFill>
                            <a:srgbClr val="000000"/>
                          </a:solidFill>
                          <a:effectLst/>
                          <a:latin typeface="+mj-lt"/>
                        </a:rPr>
                        <a:t>22.2%</a:t>
                      </a:r>
                    </a:p>
                  </a:txBody>
                  <a:tcPr marL="9525" marR="9525" marT="9525" marB="0" anchor="ctr"/>
                </a:tc>
                <a:extLst>
                  <a:ext uri="{0D108BD9-81ED-4DB2-BD59-A6C34878D82A}">
                    <a16:rowId xmlns:a16="http://schemas.microsoft.com/office/drawing/2014/main" val="24475919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Ni de acuerdo ni en </a:t>
                      </a:r>
                    </a:p>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desacuerdo</a:t>
                      </a:r>
                    </a:p>
                    <a:p>
                      <a:endParaRPr lang="es-CL" dirty="0">
                        <a:latin typeface="+mj-lt"/>
                      </a:endParaRPr>
                    </a:p>
                  </a:txBody>
                  <a:tcPr/>
                </a:tc>
                <a:tc>
                  <a:txBody>
                    <a:bodyPr/>
                    <a:lstStyle/>
                    <a:p>
                      <a:pPr algn="ctr" fontAlgn="b"/>
                      <a:r>
                        <a:rPr lang="es-CL" sz="1800" b="0" i="0" u="none" strike="noStrike" dirty="0">
                          <a:solidFill>
                            <a:srgbClr val="000000"/>
                          </a:solidFill>
                          <a:effectLst/>
                          <a:latin typeface="+mj-lt"/>
                        </a:rPr>
                        <a:t>33.3%</a:t>
                      </a:r>
                    </a:p>
                  </a:txBody>
                  <a:tcPr marL="9525" marR="9525" marT="9525" marB="0" anchor="ctr"/>
                </a:tc>
                <a:extLst>
                  <a:ext uri="{0D108BD9-81ED-4DB2-BD59-A6C34878D82A}">
                    <a16:rowId xmlns:a16="http://schemas.microsoft.com/office/drawing/2014/main" val="2395650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De acuerdo</a:t>
                      </a:r>
                    </a:p>
                  </a:txBody>
                  <a:tcPr/>
                </a:tc>
                <a:tc>
                  <a:txBody>
                    <a:bodyPr/>
                    <a:lstStyle/>
                    <a:p>
                      <a:pPr algn="ctr" fontAlgn="b"/>
                      <a:r>
                        <a:rPr lang="es-CL" sz="1800" b="0" i="0" u="none" strike="noStrike" dirty="0">
                          <a:solidFill>
                            <a:srgbClr val="000000"/>
                          </a:solidFill>
                          <a:effectLst/>
                          <a:latin typeface="+mj-lt"/>
                        </a:rPr>
                        <a:t>44.4%</a:t>
                      </a:r>
                    </a:p>
                  </a:txBody>
                  <a:tcPr marL="9525" marR="9525" marT="9525" marB="0" anchor="ctr"/>
                </a:tc>
                <a:extLst>
                  <a:ext uri="{0D108BD9-81ED-4DB2-BD59-A6C34878D82A}">
                    <a16:rowId xmlns:a16="http://schemas.microsoft.com/office/drawing/2014/main" val="138423731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de acuerdo</a:t>
                      </a:r>
                    </a:p>
                  </a:txBody>
                  <a:tcPr/>
                </a:tc>
                <a:tc>
                  <a:txBody>
                    <a:bodyPr/>
                    <a:lstStyle/>
                    <a:p>
                      <a:pPr algn="ctr" fontAlgn="b"/>
                      <a:r>
                        <a:rPr lang="es-CL" sz="1800" b="0" i="0" u="none" strike="noStrike" dirty="0">
                          <a:solidFill>
                            <a:srgbClr val="000000"/>
                          </a:solidFill>
                          <a:effectLst/>
                          <a:latin typeface="+mj-lt"/>
                        </a:rPr>
                        <a:t>0.0%</a:t>
                      </a:r>
                    </a:p>
                  </a:txBody>
                  <a:tcPr marL="9525" marR="9525" marT="9525" marB="0" anchor="ctr"/>
                </a:tc>
                <a:extLst>
                  <a:ext uri="{0D108BD9-81ED-4DB2-BD59-A6C34878D82A}">
                    <a16:rowId xmlns:a16="http://schemas.microsoft.com/office/drawing/2014/main" val="1925863436"/>
                  </a:ext>
                </a:extLst>
              </a:tr>
            </a:tbl>
          </a:graphicData>
        </a:graphic>
      </p:graphicFrame>
    </p:spTree>
    <p:extLst>
      <p:ext uri="{BB962C8B-B14F-4D97-AF65-F5344CB8AC3E}">
        <p14:creationId xmlns:p14="http://schemas.microsoft.com/office/powerpoint/2010/main" val="2370335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Conclusión estudio de caso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Criterios de funcionalidad, usabilidad y utilidad cumplidos, concluyendo que el sistema trabaja bien en la práctica. </a:t>
            </a:r>
          </a:p>
          <a:p>
            <a:r>
              <a:rPr lang="es-CL" dirty="0"/>
              <a:t>Criterio de utilidad del manual de usuario no cumplido por lo que se deben realizar cambios para mejorar la información y ayuda que se entrega con éste.</a:t>
            </a:r>
          </a:p>
          <a:p>
            <a:pPr marL="0" indent="0">
              <a:buNone/>
            </a:pPr>
            <a:endParaRPr lang="es-CL" dirty="0"/>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A3F19FFF-863F-49A8-B70C-EDA76D5C52BD}"/>
              </a:ext>
            </a:extLst>
          </p:cNvPr>
          <p:cNvSpPr>
            <a:spLocks noGrp="1"/>
          </p:cNvSpPr>
          <p:nvPr>
            <p:ph type="sldNum" sz="quarter" idx="12"/>
          </p:nvPr>
        </p:nvSpPr>
        <p:spPr/>
        <p:txBody>
          <a:bodyPr/>
          <a:lstStyle/>
          <a:p>
            <a:fld id="{A9EE5FD8-32AF-4EA8-9289-91CC9F0E55FD}" type="slidenum">
              <a:rPr lang="es-CL" smtClean="0"/>
              <a:t>43</a:t>
            </a:fld>
            <a:endParaRPr lang="es-CL"/>
          </a:p>
        </p:txBody>
      </p:sp>
    </p:spTree>
    <p:extLst>
      <p:ext uri="{BB962C8B-B14F-4D97-AF65-F5344CB8AC3E}">
        <p14:creationId xmlns:p14="http://schemas.microsoft.com/office/powerpoint/2010/main" val="1663495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s-CL" sz="8000" b="0" i="0" kern="1200" dirty="0">
                <a:solidFill>
                  <a:schemeClr val="tx2"/>
                </a:solidFill>
                <a:latin typeface="+mj-lt"/>
                <a:ea typeface="+mj-ea"/>
                <a:cs typeface="+mj-cs"/>
              </a:rPr>
              <a:t>Conclusión y trabajo futuro</a:t>
            </a:r>
          </a:p>
        </p:txBody>
      </p:sp>
      <p:sp>
        <p:nvSpPr>
          <p:cNvPr id="3" name="Marcador de número de diapositiva 2">
            <a:extLst>
              <a:ext uri="{FF2B5EF4-FFF2-40B4-BE49-F238E27FC236}">
                <a16:creationId xmlns:a16="http://schemas.microsoft.com/office/drawing/2014/main" id="{2F4C90C2-446B-4CEE-92A9-3860E329B9DA}"/>
              </a:ext>
            </a:extLst>
          </p:cNvPr>
          <p:cNvSpPr>
            <a:spLocks noGrp="1"/>
          </p:cNvSpPr>
          <p:nvPr>
            <p:ph type="sldNum" sz="quarter" idx="12"/>
          </p:nvPr>
        </p:nvSpPr>
        <p:spPr/>
        <p:txBody>
          <a:bodyPr/>
          <a:lstStyle/>
          <a:p>
            <a:fld id="{A9EE5FD8-32AF-4EA8-9289-91CC9F0E55FD}" type="slidenum">
              <a:rPr lang="es-CL" smtClean="0"/>
              <a:t>44</a:t>
            </a:fld>
            <a:endParaRPr lang="es-CL"/>
          </a:p>
        </p:txBody>
      </p:sp>
    </p:spTree>
    <p:extLst>
      <p:ext uri="{BB962C8B-B14F-4D97-AF65-F5344CB8AC3E}">
        <p14:creationId xmlns:p14="http://schemas.microsoft.com/office/powerpoint/2010/main" val="906851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D0B101-6BBB-42B5-8EBA-E75E52AF9309}"/>
              </a:ext>
            </a:extLst>
          </p:cNvPr>
          <p:cNvSpPr>
            <a:spLocks noGrp="1"/>
          </p:cNvSpPr>
          <p:nvPr>
            <p:ph type="title"/>
          </p:nvPr>
        </p:nvSpPr>
        <p:spPr/>
        <p:txBody>
          <a:bodyPr/>
          <a:lstStyle/>
          <a:p>
            <a:r>
              <a:rPr lang="es-CL" dirty="0"/>
              <a:t>Conclusión</a:t>
            </a:r>
          </a:p>
        </p:txBody>
      </p:sp>
      <p:sp>
        <p:nvSpPr>
          <p:cNvPr id="3" name="Marcador de contenido 2">
            <a:extLst>
              <a:ext uri="{FF2B5EF4-FFF2-40B4-BE49-F238E27FC236}">
                <a16:creationId xmlns:a16="http://schemas.microsoft.com/office/drawing/2014/main" id="{61EBB051-84E6-4224-9A9C-109C9EF6EFBA}"/>
              </a:ext>
            </a:extLst>
          </p:cNvPr>
          <p:cNvSpPr>
            <a:spLocks noGrp="1"/>
          </p:cNvSpPr>
          <p:nvPr>
            <p:ph idx="1"/>
          </p:nvPr>
        </p:nvSpPr>
        <p:spPr/>
        <p:txBody>
          <a:bodyPr/>
          <a:lstStyle/>
          <a:p>
            <a:r>
              <a:rPr lang="es-CL" dirty="0"/>
              <a:t>Software para la optimización de los procesos de diseño y operación  de RDA.</a:t>
            </a:r>
          </a:p>
          <a:p>
            <a:r>
              <a:rPr lang="es-CL" dirty="0"/>
              <a:t>Todos los objetivos establecidos fueron logrados cumplidos</a:t>
            </a:r>
          </a:p>
        </p:txBody>
      </p:sp>
      <p:sp>
        <p:nvSpPr>
          <p:cNvPr id="4" name="Marcador de número de diapositiva 3">
            <a:extLst>
              <a:ext uri="{FF2B5EF4-FFF2-40B4-BE49-F238E27FC236}">
                <a16:creationId xmlns:a16="http://schemas.microsoft.com/office/drawing/2014/main" id="{FFDF2CD7-361A-485E-8DD0-7744B46055C3}"/>
              </a:ext>
            </a:extLst>
          </p:cNvPr>
          <p:cNvSpPr>
            <a:spLocks noGrp="1"/>
          </p:cNvSpPr>
          <p:nvPr>
            <p:ph type="sldNum" sz="quarter" idx="12"/>
          </p:nvPr>
        </p:nvSpPr>
        <p:spPr/>
        <p:txBody>
          <a:bodyPr/>
          <a:lstStyle/>
          <a:p>
            <a:fld id="{A9EE5FD8-32AF-4EA8-9289-91CC9F0E55FD}" type="slidenum">
              <a:rPr lang="es-CL" smtClean="0"/>
              <a:t>45</a:t>
            </a:fld>
            <a:endParaRPr lang="es-CL"/>
          </a:p>
        </p:txBody>
      </p:sp>
    </p:spTree>
    <p:extLst>
      <p:ext uri="{BB962C8B-B14F-4D97-AF65-F5344CB8AC3E}">
        <p14:creationId xmlns:p14="http://schemas.microsoft.com/office/powerpoint/2010/main" val="3742628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Trabajo Futuro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fontScale="92500" lnSpcReduction="10000"/>
          </a:bodyPr>
          <a:lstStyle/>
          <a:p>
            <a:r>
              <a:rPr lang="es-CL" dirty="0"/>
              <a:t>Agregar nuevos algoritmos, operadores y problemas</a:t>
            </a:r>
          </a:p>
          <a:p>
            <a:r>
              <a:rPr lang="es-CL" dirty="0"/>
              <a:t>Recortar el numero de decimales utilizados</a:t>
            </a:r>
          </a:p>
          <a:p>
            <a:r>
              <a:rPr lang="es-CL" dirty="0"/>
              <a:t>Permitir exportar la imagen de la red</a:t>
            </a:r>
          </a:p>
          <a:p>
            <a:r>
              <a:rPr lang="es-CL" dirty="0"/>
              <a:t>Guardar las imágenes exportadas en un formato vectorial</a:t>
            </a:r>
          </a:p>
          <a:p>
            <a:r>
              <a:rPr lang="es-CL" dirty="0"/>
              <a:t>Cambiar tamaño de los iconos cuando el cursor este encima</a:t>
            </a:r>
          </a:p>
          <a:p>
            <a:r>
              <a:rPr lang="es-CL" dirty="0"/>
              <a:t>Permitir agregar formulas LaTeX en la descripción del algoritmo</a:t>
            </a:r>
          </a:p>
          <a:p>
            <a:r>
              <a:rPr lang="es-CL" dirty="0"/>
              <a:t>Permitir utilizar distintos algoritmos en un mismo Experimento</a:t>
            </a:r>
          </a:p>
          <a:p>
            <a:r>
              <a:rPr lang="es-CL" dirty="0"/>
              <a:t>Añadir métricas de comparación entre algoritmos</a:t>
            </a:r>
          </a:p>
          <a:p>
            <a:r>
              <a:rPr lang="es-CL" dirty="0"/>
              <a:t>Añadir en el menú contextual los patrones de bombeo o demanda en caso de que la red cargada los especifique.</a:t>
            </a:r>
          </a:p>
          <a:p>
            <a:r>
              <a:rPr lang="es-CL" dirty="0"/>
              <a:t>Permitir resetear a los valores por defecto  en la ventana de configuración del problema</a:t>
            </a:r>
            <a:endParaRPr lang="es-MX" dirty="0"/>
          </a:p>
          <a:p>
            <a:pPr lvl="1"/>
            <a:endParaRPr lang="es-CL" dirty="0"/>
          </a:p>
          <a:p>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C37DB9FE-4FAA-45F6-BE67-C6D38AB00A79}"/>
              </a:ext>
            </a:extLst>
          </p:cNvPr>
          <p:cNvSpPr>
            <a:spLocks noGrp="1"/>
          </p:cNvSpPr>
          <p:nvPr>
            <p:ph type="sldNum" sz="quarter" idx="12"/>
          </p:nvPr>
        </p:nvSpPr>
        <p:spPr/>
        <p:txBody>
          <a:bodyPr/>
          <a:lstStyle/>
          <a:p>
            <a:fld id="{A9EE5FD8-32AF-4EA8-9289-91CC9F0E55FD}" type="slidenum">
              <a:rPr lang="es-CL" smtClean="0"/>
              <a:t>46</a:t>
            </a:fld>
            <a:endParaRPr lang="es-CL"/>
          </a:p>
        </p:txBody>
      </p:sp>
    </p:spTree>
    <p:extLst>
      <p:ext uri="{BB962C8B-B14F-4D97-AF65-F5344CB8AC3E}">
        <p14:creationId xmlns:p14="http://schemas.microsoft.com/office/powerpoint/2010/main" val="991074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mj-lt"/>
                <a:ea typeface="+mj-ea"/>
                <a:cs typeface="+mj-cs"/>
              </a:rPr>
              <a:t>Fin</a:t>
            </a:r>
          </a:p>
        </p:txBody>
      </p:sp>
      <p:sp>
        <p:nvSpPr>
          <p:cNvPr id="3" name="Marcador de número de diapositiva 2">
            <a:extLst>
              <a:ext uri="{FF2B5EF4-FFF2-40B4-BE49-F238E27FC236}">
                <a16:creationId xmlns:a16="http://schemas.microsoft.com/office/drawing/2014/main" id="{8AED091F-9448-4100-9799-6FDA63D1026A}"/>
              </a:ext>
            </a:extLst>
          </p:cNvPr>
          <p:cNvSpPr>
            <a:spLocks noGrp="1"/>
          </p:cNvSpPr>
          <p:nvPr>
            <p:ph type="sldNum" sz="quarter" idx="12"/>
          </p:nvPr>
        </p:nvSpPr>
        <p:spPr>
          <a:xfrm>
            <a:off x="11040512" y="6355080"/>
            <a:ext cx="838199" cy="301752"/>
          </a:xfrm>
        </p:spPr>
        <p:txBody>
          <a:bodyPr vert="horz" lIns="91440" tIns="45720" rIns="91440" bIns="45720" rtlCol="0" anchor="ctr">
            <a:normAutofit/>
          </a:bodyPr>
          <a:lstStyle/>
          <a:p>
            <a:pPr algn="l">
              <a:lnSpc>
                <a:spcPct val="90000"/>
              </a:lnSpc>
              <a:spcAft>
                <a:spcPts val="600"/>
              </a:spcAft>
            </a:pPr>
            <a:fld id="{A9EE5FD8-32AF-4EA8-9289-91CC9F0E55FD}" type="slidenum">
              <a:rPr lang="en-US" sz="1400" b="0" i="0" kern="1200">
                <a:solidFill>
                  <a:schemeClr val="bg1">
                    <a:alpha val="60000"/>
                  </a:schemeClr>
                </a:solidFill>
                <a:latin typeface="+mn-lt"/>
                <a:ea typeface="+mn-ea"/>
                <a:cs typeface="+mn-cs"/>
              </a:rPr>
              <a:pPr algn="l">
                <a:lnSpc>
                  <a:spcPct val="90000"/>
                </a:lnSpc>
                <a:spcAft>
                  <a:spcPts val="600"/>
                </a:spcAft>
              </a:pPr>
              <a:t>47</a:t>
            </a:fld>
            <a:endParaRPr lang="en-US" sz="1400" b="0" i="0" kern="1200">
              <a:solidFill>
                <a:schemeClr val="bg1">
                  <a:alpha val="60000"/>
                </a:schemeClr>
              </a:solidFill>
              <a:latin typeface="+mn-lt"/>
              <a:ea typeface="+mn-ea"/>
              <a:cs typeface="+mn-cs"/>
            </a:endParaRPr>
          </a:p>
        </p:txBody>
      </p:sp>
    </p:spTree>
    <p:extLst>
      <p:ext uri="{BB962C8B-B14F-4D97-AF65-F5344CB8AC3E}">
        <p14:creationId xmlns:p14="http://schemas.microsoft.com/office/powerpoint/2010/main" val="3776006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mj-lt"/>
                <a:ea typeface="+mj-ea"/>
                <a:cs typeface="+mj-cs"/>
              </a:rPr>
              <a:t>Anexos</a:t>
            </a:r>
            <a:endParaRPr lang="en-US" sz="8000" b="0" i="0" kern="1200" dirty="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8AED091F-9448-4100-9799-6FDA63D1026A}"/>
              </a:ext>
            </a:extLst>
          </p:cNvPr>
          <p:cNvSpPr>
            <a:spLocks noGrp="1"/>
          </p:cNvSpPr>
          <p:nvPr>
            <p:ph type="sldNum" sz="quarter" idx="12"/>
          </p:nvPr>
        </p:nvSpPr>
        <p:spPr/>
        <p:txBody>
          <a:bodyPr/>
          <a:lstStyle/>
          <a:p>
            <a:fld id="{A9EE5FD8-32AF-4EA8-9289-91CC9F0E55FD}" type="slidenum">
              <a:rPr lang="es-CL" smtClean="0"/>
              <a:t>48</a:t>
            </a:fld>
            <a:endParaRPr lang="es-CL"/>
          </a:p>
        </p:txBody>
      </p:sp>
    </p:spTree>
    <p:extLst>
      <p:ext uri="{BB962C8B-B14F-4D97-AF65-F5344CB8AC3E}">
        <p14:creationId xmlns:p14="http://schemas.microsoft.com/office/powerpoint/2010/main" val="2282156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selección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Tournament</a:t>
            </a:r>
            <a:r>
              <a:rPr lang="es-CL" dirty="0"/>
              <a:t> </a:t>
            </a:r>
            <a:r>
              <a:rPr lang="es-CL" dirty="0" err="1"/>
              <a:t>Selection</a:t>
            </a:r>
            <a:endParaRPr lang="es-CL" dirty="0"/>
          </a:p>
          <a:p>
            <a:endParaRPr lang="es-CL" dirty="0"/>
          </a:p>
        </p:txBody>
      </p:sp>
      <p:sp>
        <p:nvSpPr>
          <p:cNvPr id="4" name="Marcador de número de diapositiva 3">
            <a:extLst>
              <a:ext uri="{FF2B5EF4-FFF2-40B4-BE49-F238E27FC236}">
                <a16:creationId xmlns:a16="http://schemas.microsoft.com/office/drawing/2014/main" id="{175557F7-BD51-46D8-8366-58D28B1D5D06}"/>
              </a:ext>
            </a:extLst>
          </p:cNvPr>
          <p:cNvSpPr>
            <a:spLocks noGrp="1"/>
          </p:cNvSpPr>
          <p:nvPr>
            <p:ph type="sldNum" sz="quarter" idx="12"/>
          </p:nvPr>
        </p:nvSpPr>
        <p:spPr/>
        <p:txBody>
          <a:bodyPr/>
          <a:lstStyle/>
          <a:p>
            <a:fld id="{A9EE5FD8-32AF-4EA8-9289-91CC9F0E55FD}" type="slidenum">
              <a:rPr lang="es-CL" smtClean="0"/>
              <a:t>49</a:t>
            </a:fld>
            <a:endParaRPr lang="es-CL"/>
          </a:p>
        </p:txBody>
      </p:sp>
      <p:grpSp>
        <p:nvGrpSpPr>
          <p:cNvPr id="7" name="Grupo 6">
            <a:extLst>
              <a:ext uri="{FF2B5EF4-FFF2-40B4-BE49-F238E27FC236}">
                <a16:creationId xmlns:a16="http://schemas.microsoft.com/office/drawing/2014/main" id="{89D4888B-80FB-4D16-89C0-DB132D06531E}"/>
              </a:ext>
            </a:extLst>
          </p:cNvPr>
          <p:cNvGrpSpPr/>
          <p:nvPr/>
        </p:nvGrpSpPr>
        <p:grpSpPr>
          <a:xfrm>
            <a:off x="1553386" y="2619910"/>
            <a:ext cx="9085227" cy="3955550"/>
            <a:chOff x="2003461" y="2599362"/>
            <a:chExt cx="9085227" cy="3955550"/>
          </a:xfrm>
        </p:grpSpPr>
        <p:sp>
          <p:nvSpPr>
            <p:cNvPr id="6" name="Rectángulo 5">
              <a:extLst>
                <a:ext uri="{FF2B5EF4-FFF2-40B4-BE49-F238E27FC236}">
                  <a16:creationId xmlns:a16="http://schemas.microsoft.com/office/drawing/2014/main" id="{52428795-9D56-491C-8EC8-AE4627259CDA}"/>
                </a:ext>
              </a:extLst>
            </p:cNvPr>
            <p:cNvSpPr/>
            <p:nvPr/>
          </p:nvSpPr>
          <p:spPr>
            <a:xfrm>
              <a:off x="2003461" y="2599362"/>
              <a:ext cx="9085227" cy="39555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CBA6BFF0-1743-4104-B213-D80D5B0274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6607" y="2608988"/>
              <a:ext cx="9072081" cy="3935008"/>
            </a:xfrm>
            <a:prstGeom prst="rect">
              <a:avLst/>
            </a:prstGeom>
          </p:spPr>
        </p:pic>
      </p:grpSp>
    </p:spTree>
    <p:extLst>
      <p:ext uri="{BB962C8B-B14F-4D97-AF65-F5344CB8AC3E}">
        <p14:creationId xmlns:p14="http://schemas.microsoft.com/office/powerpoint/2010/main" val="203937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3F776-2D5B-437B-8824-91CABDE044D7}"/>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Propuesta de Solución</a:t>
            </a:r>
          </a:p>
        </p:txBody>
      </p:sp>
      <p:sp>
        <p:nvSpPr>
          <p:cNvPr id="4" name="Marcador de número de diapositiva 3">
            <a:extLst>
              <a:ext uri="{FF2B5EF4-FFF2-40B4-BE49-F238E27FC236}">
                <a16:creationId xmlns:a16="http://schemas.microsoft.com/office/drawing/2014/main" id="{DD54EF19-95B9-4895-AFF2-9A081E2F66B7}"/>
              </a:ext>
            </a:extLst>
          </p:cNvPr>
          <p:cNvSpPr>
            <a:spLocks noGrp="1"/>
          </p:cNvSpPr>
          <p:nvPr>
            <p:ph type="sldNum" sz="quarter" idx="12"/>
          </p:nvPr>
        </p:nvSpPr>
        <p:spPr/>
        <p:txBody>
          <a:bodyPr/>
          <a:lstStyle/>
          <a:p>
            <a:fld id="{A9EE5FD8-32AF-4EA8-9289-91CC9F0E55FD}" type="slidenum">
              <a:rPr lang="es-CL" smtClean="0"/>
              <a:t>5</a:t>
            </a:fld>
            <a:endParaRPr lang="es-CL"/>
          </a:p>
        </p:txBody>
      </p:sp>
      <p:sp>
        <p:nvSpPr>
          <p:cNvPr id="3" name="Rectángulo 2">
            <a:extLst>
              <a:ext uri="{FF2B5EF4-FFF2-40B4-BE49-F238E27FC236}">
                <a16:creationId xmlns:a16="http://schemas.microsoft.com/office/drawing/2014/main" id="{8E6C435F-6182-4DD6-89AB-E12BD6AD2207}"/>
              </a:ext>
            </a:extLst>
          </p:cNvPr>
          <p:cNvSpPr/>
          <p:nvPr/>
        </p:nvSpPr>
        <p:spPr>
          <a:xfrm>
            <a:off x="769400" y="1853248"/>
            <a:ext cx="9404723" cy="1990288"/>
          </a:xfrm>
          <a:prstGeom prst="rect">
            <a:avLst/>
          </a:prstGeom>
        </p:spPr>
        <p:txBody>
          <a:bodyPr wrap="square">
            <a:spAutoFit/>
          </a:bodyPr>
          <a:lstStyle/>
          <a:p>
            <a:r>
              <a:rPr lang="es-MX" dirty="0"/>
              <a:t>Aplicación de escritorio extensible que permita optimizar procesos de diseño y operación en RDA.</a:t>
            </a: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pPr>
            <a:r>
              <a:rPr lang="es-CL" dirty="0">
                <a:latin typeface="Times New Roman" panose="02020603050405020304" pitchFamily="18" charset="0"/>
                <a:cs typeface="Times New Roman" panose="02020603050405020304" pitchFamily="18" charset="0"/>
              </a:rPr>
              <a:t>Problemas  implementados:</a:t>
            </a:r>
            <a:r>
              <a:rPr lang="es-MX" dirty="0"/>
              <a:t> </a:t>
            </a:r>
          </a:p>
          <a:p>
            <a:pPr lvl="1">
              <a:spcBef>
                <a:spcPts val="1000"/>
              </a:spcBef>
              <a:buClr>
                <a:schemeClr val="bg2">
                  <a:lumMod val="40000"/>
                  <a:lumOff val="60000"/>
                </a:schemeClr>
              </a:buClr>
              <a:buSzPct val="80000"/>
              <a:buFont typeface="Wingdings 3" charset="2"/>
              <a:buChar char=""/>
            </a:pPr>
            <a:r>
              <a:rPr lang="es-MX" dirty="0"/>
              <a:t> Problema de diseño de RDA basado en el costo de tuberías.</a:t>
            </a:r>
          </a:p>
          <a:p>
            <a:pPr lvl="1">
              <a:spcBef>
                <a:spcPts val="1000"/>
              </a:spcBef>
              <a:buClr>
                <a:schemeClr val="bg2">
                  <a:lumMod val="40000"/>
                  <a:lumOff val="60000"/>
                </a:schemeClr>
              </a:buClr>
              <a:buSzPct val="80000"/>
              <a:buFont typeface="Wingdings 3" charset="2"/>
              <a:buChar char=""/>
            </a:pPr>
            <a:r>
              <a:rPr lang="es-MX" dirty="0"/>
              <a:t> Problema de operación basado en el Régimen de bombeo.</a:t>
            </a:r>
          </a:p>
        </p:txBody>
      </p:sp>
    </p:spTree>
    <p:extLst>
      <p:ext uri="{BB962C8B-B14F-4D97-AF65-F5344CB8AC3E}">
        <p14:creationId xmlns:p14="http://schemas.microsoft.com/office/powerpoint/2010/main" val="1274326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selección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Uniform</a:t>
            </a:r>
            <a:r>
              <a:rPr lang="es-CL" dirty="0"/>
              <a:t> </a:t>
            </a:r>
            <a:r>
              <a:rPr lang="es-CL" dirty="0" err="1"/>
              <a:t>Selection</a:t>
            </a:r>
            <a:endParaRPr lang="es-CL" dirty="0"/>
          </a:p>
          <a:p>
            <a:endParaRPr lang="es-CL" dirty="0"/>
          </a:p>
        </p:txBody>
      </p:sp>
      <p:sp>
        <p:nvSpPr>
          <p:cNvPr id="4" name="Marcador de número de diapositiva 3">
            <a:extLst>
              <a:ext uri="{FF2B5EF4-FFF2-40B4-BE49-F238E27FC236}">
                <a16:creationId xmlns:a16="http://schemas.microsoft.com/office/drawing/2014/main" id="{C45C35B6-8FDE-48AC-BC28-1149237F5F08}"/>
              </a:ext>
            </a:extLst>
          </p:cNvPr>
          <p:cNvSpPr>
            <a:spLocks noGrp="1"/>
          </p:cNvSpPr>
          <p:nvPr>
            <p:ph type="sldNum" sz="quarter" idx="12"/>
          </p:nvPr>
        </p:nvSpPr>
        <p:spPr/>
        <p:txBody>
          <a:bodyPr/>
          <a:lstStyle/>
          <a:p>
            <a:fld id="{A9EE5FD8-32AF-4EA8-9289-91CC9F0E55FD}" type="slidenum">
              <a:rPr lang="es-CL" smtClean="0"/>
              <a:t>50</a:t>
            </a:fld>
            <a:endParaRPr lang="es-CL"/>
          </a:p>
        </p:txBody>
      </p:sp>
      <p:grpSp>
        <p:nvGrpSpPr>
          <p:cNvPr id="7" name="Grupo 6">
            <a:extLst>
              <a:ext uri="{FF2B5EF4-FFF2-40B4-BE49-F238E27FC236}">
                <a16:creationId xmlns:a16="http://schemas.microsoft.com/office/drawing/2014/main" id="{62C2F459-8AD6-4926-880E-1C8B79E9E964}"/>
              </a:ext>
            </a:extLst>
          </p:cNvPr>
          <p:cNvGrpSpPr/>
          <p:nvPr/>
        </p:nvGrpSpPr>
        <p:grpSpPr>
          <a:xfrm>
            <a:off x="5198796" y="2336990"/>
            <a:ext cx="6749976" cy="4361762"/>
            <a:chOff x="5116530" y="2332234"/>
            <a:chExt cx="6914508" cy="4371273"/>
          </a:xfrm>
        </p:grpSpPr>
        <p:sp>
          <p:nvSpPr>
            <p:cNvPr id="6" name="Rectángulo 5">
              <a:extLst>
                <a:ext uri="{FF2B5EF4-FFF2-40B4-BE49-F238E27FC236}">
                  <a16:creationId xmlns:a16="http://schemas.microsoft.com/office/drawing/2014/main" id="{E8ED1C51-BB6B-4A16-8BB2-3105C063E398}"/>
                </a:ext>
              </a:extLst>
            </p:cNvPr>
            <p:cNvSpPr/>
            <p:nvPr/>
          </p:nvSpPr>
          <p:spPr>
            <a:xfrm>
              <a:off x="5116530" y="2332234"/>
              <a:ext cx="6914508" cy="43665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A1B90162-FF8E-45E5-86E1-E703F8C512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6806" y="2353163"/>
              <a:ext cx="6869984" cy="4350344"/>
            </a:xfrm>
            <a:prstGeom prst="rect">
              <a:avLst/>
            </a:prstGeom>
          </p:spPr>
        </p:pic>
      </p:grpSp>
      <p:pic>
        <p:nvPicPr>
          <p:cNvPr id="9" name="Gráfico 8">
            <a:extLst>
              <a:ext uri="{FF2B5EF4-FFF2-40B4-BE49-F238E27FC236}">
                <a16:creationId xmlns:a16="http://schemas.microsoft.com/office/drawing/2014/main" id="{C6921A94-8B06-444C-B501-F6ACB1B206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826" y="4030255"/>
            <a:ext cx="3862456" cy="514994"/>
          </a:xfrm>
          <a:prstGeom prst="rect">
            <a:avLst/>
          </a:prstGeom>
        </p:spPr>
      </p:pic>
      <p:pic>
        <p:nvPicPr>
          <p:cNvPr id="11" name="Gráfico 10">
            <a:extLst>
              <a:ext uri="{FF2B5EF4-FFF2-40B4-BE49-F238E27FC236}">
                <a16:creationId xmlns:a16="http://schemas.microsoft.com/office/drawing/2014/main" id="{AB970D9D-5208-4334-B191-24A534F88A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9826" y="2630567"/>
            <a:ext cx="1439083" cy="654128"/>
          </a:xfrm>
          <a:prstGeom prst="rect">
            <a:avLst/>
          </a:prstGeom>
        </p:spPr>
      </p:pic>
      <p:pic>
        <p:nvPicPr>
          <p:cNvPr id="13" name="Gráfico 12">
            <a:extLst>
              <a:ext uri="{FF2B5EF4-FFF2-40B4-BE49-F238E27FC236}">
                <a16:creationId xmlns:a16="http://schemas.microsoft.com/office/drawing/2014/main" id="{51A75364-1ACF-498F-974F-C160894071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9826" y="3407983"/>
            <a:ext cx="1664577" cy="622272"/>
          </a:xfrm>
          <a:prstGeom prst="rect">
            <a:avLst/>
          </a:prstGeom>
        </p:spPr>
      </p:pic>
      <p:pic>
        <p:nvPicPr>
          <p:cNvPr id="15" name="Gráfico 14">
            <a:extLst>
              <a:ext uri="{FF2B5EF4-FFF2-40B4-BE49-F238E27FC236}">
                <a16:creationId xmlns:a16="http://schemas.microsoft.com/office/drawing/2014/main" id="{D0EE9A38-3347-4548-B467-154B97F9FF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21959" y="3187950"/>
            <a:ext cx="1439083" cy="193490"/>
          </a:xfrm>
          <a:prstGeom prst="rect">
            <a:avLst/>
          </a:prstGeom>
        </p:spPr>
      </p:pic>
    </p:spTree>
    <p:extLst>
      <p:ext uri="{BB962C8B-B14F-4D97-AF65-F5344CB8AC3E}">
        <p14:creationId xmlns:p14="http://schemas.microsoft.com/office/powerpoint/2010/main" val="1518564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mutación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RandomMutation</a:t>
            </a:r>
            <a:endParaRPr lang="es-CL" dirty="0"/>
          </a:p>
          <a:p>
            <a:endParaRPr lang="es-CL" dirty="0"/>
          </a:p>
        </p:txBody>
      </p:sp>
      <p:sp>
        <p:nvSpPr>
          <p:cNvPr id="4" name="Marcador de número de diapositiva 3">
            <a:extLst>
              <a:ext uri="{FF2B5EF4-FFF2-40B4-BE49-F238E27FC236}">
                <a16:creationId xmlns:a16="http://schemas.microsoft.com/office/drawing/2014/main" id="{84671A58-1E50-4BF2-A8D5-D6FD458589BC}"/>
              </a:ext>
            </a:extLst>
          </p:cNvPr>
          <p:cNvSpPr>
            <a:spLocks noGrp="1"/>
          </p:cNvSpPr>
          <p:nvPr>
            <p:ph type="sldNum" sz="quarter" idx="12"/>
          </p:nvPr>
        </p:nvSpPr>
        <p:spPr/>
        <p:txBody>
          <a:bodyPr/>
          <a:lstStyle/>
          <a:p>
            <a:fld id="{A9EE5FD8-32AF-4EA8-9289-91CC9F0E55FD}" type="slidenum">
              <a:rPr lang="es-CL" smtClean="0"/>
              <a:t>51</a:t>
            </a:fld>
            <a:endParaRPr lang="es-CL"/>
          </a:p>
        </p:txBody>
      </p:sp>
      <p:grpSp>
        <p:nvGrpSpPr>
          <p:cNvPr id="8" name="Grupo 7">
            <a:extLst>
              <a:ext uri="{FF2B5EF4-FFF2-40B4-BE49-F238E27FC236}">
                <a16:creationId xmlns:a16="http://schemas.microsoft.com/office/drawing/2014/main" id="{8878859F-2870-4772-BE0F-95B3FD77F12A}"/>
              </a:ext>
            </a:extLst>
          </p:cNvPr>
          <p:cNvGrpSpPr/>
          <p:nvPr/>
        </p:nvGrpSpPr>
        <p:grpSpPr>
          <a:xfrm>
            <a:off x="760288" y="2946759"/>
            <a:ext cx="10671424" cy="2957670"/>
            <a:chOff x="760288" y="2946759"/>
            <a:chExt cx="10671424" cy="2957670"/>
          </a:xfrm>
        </p:grpSpPr>
        <p:sp>
          <p:nvSpPr>
            <p:cNvPr id="7" name="Rectángulo 6">
              <a:extLst>
                <a:ext uri="{FF2B5EF4-FFF2-40B4-BE49-F238E27FC236}">
                  <a16:creationId xmlns:a16="http://schemas.microsoft.com/office/drawing/2014/main" id="{57EAAA32-D22F-4500-B3A3-FF6F15DDAA28}"/>
                </a:ext>
              </a:extLst>
            </p:cNvPr>
            <p:cNvSpPr/>
            <p:nvPr/>
          </p:nvSpPr>
          <p:spPr>
            <a:xfrm>
              <a:off x="760288" y="2946759"/>
              <a:ext cx="10671424" cy="29576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Gráfico 5">
              <a:extLst>
                <a:ext uri="{FF2B5EF4-FFF2-40B4-BE49-F238E27FC236}">
                  <a16:creationId xmlns:a16="http://schemas.microsoft.com/office/drawing/2014/main" id="{5629E9EA-A501-457C-8E91-216E18718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288" y="2946759"/>
              <a:ext cx="10671424" cy="2957670"/>
            </a:xfrm>
            <a:prstGeom prst="rect">
              <a:avLst/>
            </a:prstGeom>
          </p:spPr>
        </p:pic>
      </p:grpSp>
    </p:spTree>
    <p:extLst>
      <p:ext uri="{BB962C8B-B14F-4D97-AF65-F5344CB8AC3E}">
        <p14:creationId xmlns:p14="http://schemas.microsoft.com/office/powerpoint/2010/main" val="2405383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mutación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Polynomial</a:t>
            </a:r>
            <a:r>
              <a:rPr lang="es-CL" dirty="0"/>
              <a:t> </a:t>
            </a:r>
            <a:r>
              <a:rPr lang="es-CL" dirty="0" err="1"/>
              <a:t>Mutation</a:t>
            </a:r>
            <a:endParaRPr lang="es-CL" dirty="0"/>
          </a:p>
          <a:p>
            <a:endParaRPr lang="es-CL" dirty="0"/>
          </a:p>
        </p:txBody>
      </p:sp>
      <p:sp>
        <p:nvSpPr>
          <p:cNvPr id="4" name="Marcador de número de diapositiva 3">
            <a:extLst>
              <a:ext uri="{FF2B5EF4-FFF2-40B4-BE49-F238E27FC236}">
                <a16:creationId xmlns:a16="http://schemas.microsoft.com/office/drawing/2014/main" id="{D9C3CE09-1B59-431D-A902-8FF64D2D2894}"/>
              </a:ext>
            </a:extLst>
          </p:cNvPr>
          <p:cNvSpPr>
            <a:spLocks noGrp="1"/>
          </p:cNvSpPr>
          <p:nvPr>
            <p:ph type="sldNum" sz="quarter" idx="12"/>
          </p:nvPr>
        </p:nvSpPr>
        <p:spPr/>
        <p:txBody>
          <a:bodyPr/>
          <a:lstStyle/>
          <a:p>
            <a:fld id="{A9EE5FD8-32AF-4EA8-9289-91CC9F0E55FD}" type="slidenum">
              <a:rPr lang="es-CL" smtClean="0"/>
              <a:t>52</a:t>
            </a:fld>
            <a:endParaRPr lang="es-CL"/>
          </a:p>
        </p:txBody>
      </p:sp>
      <p:grpSp>
        <p:nvGrpSpPr>
          <p:cNvPr id="30" name="Grupo 29">
            <a:extLst>
              <a:ext uri="{FF2B5EF4-FFF2-40B4-BE49-F238E27FC236}">
                <a16:creationId xmlns:a16="http://schemas.microsoft.com/office/drawing/2014/main" id="{16B29EC1-6FEE-492D-9138-C89B9962E8C3}"/>
              </a:ext>
            </a:extLst>
          </p:cNvPr>
          <p:cNvGrpSpPr/>
          <p:nvPr/>
        </p:nvGrpSpPr>
        <p:grpSpPr>
          <a:xfrm>
            <a:off x="646111" y="3082246"/>
            <a:ext cx="10710071" cy="2774023"/>
            <a:chOff x="646111" y="3811711"/>
            <a:chExt cx="10710071" cy="2774023"/>
          </a:xfrm>
        </p:grpSpPr>
        <p:sp>
          <p:nvSpPr>
            <p:cNvPr id="17" name="Rectángulo 16">
              <a:extLst>
                <a:ext uri="{FF2B5EF4-FFF2-40B4-BE49-F238E27FC236}">
                  <a16:creationId xmlns:a16="http://schemas.microsoft.com/office/drawing/2014/main" id="{9965B68E-C43B-4577-901B-309934F33C0C}"/>
                </a:ext>
              </a:extLst>
            </p:cNvPr>
            <p:cNvSpPr/>
            <p:nvPr/>
          </p:nvSpPr>
          <p:spPr>
            <a:xfrm>
              <a:off x="646111" y="3811711"/>
              <a:ext cx="10710071" cy="27740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15" name="Conector recto 14">
              <a:extLst>
                <a:ext uri="{FF2B5EF4-FFF2-40B4-BE49-F238E27FC236}">
                  <a16:creationId xmlns:a16="http://schemas.microsoft.com/office/drawing/2014/main" id="{0A0BCF67-8273-45A3-9EF6-B55AC723FC6B}"/>
                </a:ext>
              </a:extLst>
            </p:cNvPr>
            <p:cNvCxnSpPr>
              <a:cxnSpLocks/>
            </p:cNvCxnSpPr>
            <p:nvPr/>
          </p:nvCxnSpPr>
          <p:spPr>
            <a:xfrm>
              <a:off x="646111" y="4376690"/>
              <a:ext cx="10710071"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40EE61D0-5D14-4D83-937C-2F44A7AED7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611" y="4017479"/>
              <a:ext cx="1198096" cy="222327"/>
            </a:xfrm>
            <a:prstGeom prst="rect">
              <a:avLst/>
            </a:prstGeom>
          </p:spPr>
        </p:pic>
        <p:pic>
          <p:nvPicPr>
            <p:cNvPr id="23" name="Gráfico 22">
              <a:extLst>
                <a:ext uri="{FF2B5EF4-FFF2-40B4-BE49-F238E27FC236}">
                  <a16:creationId xmlns:a16="http://schemas.microsoft.com/office/drawing/2014/main" id="{18E56F75-3D72-4FB5-97C1-C9429C08A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11" y="4850834"/>
              <a:ext cx="1152525" cy="390525"/>
            </a:xfrm>
            <a:prstGeom prst="rect">
              <a:avLst/>
            </a:prstGeom>
          </p:spPr>
        </p:pic>
        <p:pic>
          <p:nvPicPr>
            <p:cNvPr id="25" name="Gráfico 24">
              <a:extLst>
                <a:ext uri="{FF2B5EF4-FFF2-40B4-BE49-F238E27FC236}">
                  <a16:creationId xmlns:a16="http://schemas.microsoft.com/office/drawing/2014/main" id="{2C50555B-23A0-42CB-8122-14A68BFDF1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11" y="5321838"/>
              <a:ext cx="4143375" cy="676275"/>
            </a:xfrm>
            <a:prstGeom prst="rect">
              <a:avLst/>
            </a:prstGeom>
          </p:spPr>
        </p:pic>
        <p:pic>
          <p:nvPicPr>
            <p:cNvPr id="27" name="Gráfico 26">
              <a:extLst>
                <a:ext uri="{FF2B5EF4-FFF2-40B4-BE49-F238E27FC236}">
                  <a16:creationId xmlns:a16="http://schemas.microsoft.com/office/drawing/2014/main" id="{1C24EBFB-640A-46D4-8E1A-7B6779AA2D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2611" y="6214936"/>
              <a:ext cx="1581150" cy="180975"/>
            </a:xfrm>
            <a:prstGeom prst="rect">
              <a:avLst/>
            </a:prstGeom>
          </p:spPr>
        </p:pic>
        <p:pic>
          <p:nvPicPr>
            <p:cNvPr id="29" name="Gráfico 28">
              <a:extLst>
                <a:ext uri="{FF2B5EF4-FFF2-40B4-BE49-F238E27FC236}">
                  <a16:creationId xmlns:a16="http://schemas.microsoft.com/office/drawing/2014/main" id="{5469FB4F-E652-4976-9D47-EAF294C1DC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11" y="4405285"/>
              <a:ext cx="1152525" cy="390525"/>
            </a:xfrm>
            <a:prstGeom prst="rect">
              <a:avLst/>
            </a:prstGeom>
          </p:spPr>
        </p:pic>
      </p:grpSp>
    </p:spTree>
    <p:extLst>
      <p:ext uri="{BB962C8B-B14F-4D97-AF65-F5344CB8AC3E}">
        <p14:creationId xmlns:p14="http://schemas.microsoft.com/office/powerpoint/2010/main" val="434456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cruzamiento</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SinglePointCrossover</a:t>
            </a:r>
            <a:endParaRPr lang="es-CL" dirty="0"/>
          </a:p>
          <a:p>
            <a:endParaRPr lang="es-CL" dirty="0"/>
          </a:p>
        </p:txBody>
      </p:sp>
      <p:sp>
        <p:nvSpPr>
          <p:cNvPr id="4" name="Marcador de número de diapositiva 3">
            <a:extLst>
              <a:ext uri="{FF2B5EF4-FFF2-40B4-BE49-F238E27FC236}">
                <a16:creationId xmlns:a16="http://schemas.microsoft.com/office/drawing/2014/main" id="{00AB413B-7FD3-46D8-B390-A90AB406D847}"/>
              </a:ext>
            </a:extLst>
          </p:cNvPr>
          <p:cNvSpPr>
            <a:spLocks noGrp="1"/>
          </p:cNvSpPr>
          <p:nvPr>
            <p:ph type="sldNum" sz="quarter" idx="12"/>
          </p:nvPr>
        </p:nvSpPr>
        <p:spPr/>
        <p:txBody>
          <a:bodyPr/>
          <a:lstStyle/>
          <a:p>
            <a:fld id="{A9EE5FD8-32AF-4EA8-9289-91CC9F0E55FD}" type="slidenum">
              <a:rPr lang="es-CL" smtClean="0"/>
              <a:t>53</a:t>
            </a:fld>
            <a:endParaRPr lang="es-CL"/>
          </a:p>
        </p:txBody>
      </p:sp>
      <p:grpSp>
        <p:nvGrpSpPr>
          <p:cNvPr id="8" name="Grupo 7">
            <a:extLst>
              <a:ext uri="{FF2B5EF4-FFF2-40B4-BE49-F238E27FC236}">
                <a16:creationId xmlns:a16="http://schemas.microsoft.com/office/drawing/2014/main" id="{ECEABB12-8F93-4B4B-979A-C18445E174F9}"/>
              </a:ext>
            </a:extLst>
          </p:cNvPr>
          <p:cNvGrpSpPr/>
          <p:nvPr/>
        </p:nvGrpSpPr>
        <p:grpSpPr>
          <a:xfrm>
            <a:off x="2142147" y="2650733"/>
            <a:ext cx="7371723" cy="3918004"/>
            <a:chOff x="2142147" y="2650733"/>
            <a:chExt cx="7371723" cy="3918004"/>
          </a:xfrm>
        </p:grpSpPr>
        <p:sp>
          <p:nvSpPr>
            <p:cNvPr id="7" name="Rectángulo 6">
              <a:extLst>
                <a:ext uri="{FF2B5EF4-FFF2-40B4-BE49-F238E27FC236}">
                  <a16:creationId xmlns:a16="http://schemas.microsoft.com/office/drawing/2014/main" id="{4777ABFE-EEEC-4A70-97CC-FF0AB186D39B}"/>
                </a:ext>
              </a:extLst>
            </p:cNvPr>
            <p:cNvSpPr/>
            <p:nvPr/>
          </p:nvSpPr>
          <p:spPr>
            <a:xfrm>
              <a:off x="2142147" y="2650733"/>
              <a:ext cx="7371723" cy="39144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Gráfico 5">
              <a:extLst>
                <a:ext uri="{FF2B5EF4-FFF2-40B4-BE49-F238E27FC236}">
                  <a16:creationId xmlns:a16="http://schemas.microsoft.com/office/drawing/2014/main" id="{6226B1E6-EF55-43B0-AE79-42203A1984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42147" y="2672865"/>
              <a:ext cx="7352900" cy="3895872"/>
            </a:xfrm>
            <a:prstGeom prst="rect">
              <a:avLst/>
            </a:prstGeom>
          </p:spPr>
        </p:pic>
      </p:grpSp>
    </p:spTree>
    <p:extLst>
      <p:ext uri="{BB962C8B-B14F-4D97-AF65-F5344CB8AC3E}">
        <p14:creationId xmlns:p14="http://schemas.microsoft.com/office/powerpoint/2010/main" val="2583508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cruzamiento</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a:t>SBX Crossover</a:t>
            </a:r>
          </a:p>
          <a:p>
            <a:endParaRPr lang="es-CL" dirty="0"/>
          </a:p>
        </p:txBody>
      </p:sp>
      <p:sp>
        <p:nvSpPr>
          <p:cNvPr id="4" name="Marcador de número de diapositiva 3">
            <a:extLst>
              <a:ext uri="{FF2B5EF4-FFF2-40B4-BE49-F238E27FC236}">
                <a16:creationId xmlns:a16="http://schemas.microsoft.com/office/drawing/2014/main" id="{B311A9B7-DC96-4B92-A485-AAA8DBC1455E}"/>
              </a:ext>
            </a:extLst>
          </p:cNvPr>
          <p:cNvSpPr>
            <a:spLocks noGrp="1"/>
          </p:cNvSpPr>
          <p:nvPr>
            <p:ph type="sldNum" sz="quarter" idx="12"/>
          </p:nvPr>
        </p:nvSpPr>
        <p:spPr/>
        <p:txBody>
          <a:bodyPr/>
          <a:lstStyle/>
          <a:p>
            <a:fld id="{A9EE5FD8-32AF-4EA8-9289-91CC9F0E55FD}" type="slidenum">
              <a:rPr lang="es-CL" smtClean="0"/>
              <a:t>54</a:t>
            </a:fld>
            <a:endParaRPr lang="es-CL"/>
          </a:p>
        </p:txBody>
      </p:sp>
      <p:grpSp>
        <p:nvGrpSpPr>
          <p:cNvPr id="59" name="Grupo 58">
            <a:extLst>
              <a:ext uri="{FF2B5EF4-FFF2-40B4-BE49-F238E27FC236}">
                <a16:creationId xmlns:a16="http://schemas.microsoft.com/office/drawing/2014/main" id="{73A1DA62-488A-4E8D-9CFC-1A7D1644A76B}"/>
              </a:ext>
            </a:extLst>
          </p:cNvPr>
          <p:cNvGrpSpPr/>
          <p:nvPr/>
        </p:nvGrpSpPr>
        <p:grpSpPr>
          <a:xfrm>
            <a:off x="740964" y="2924027"/>
            <a:ext cx="10710071" cy="2453261"/>
            <a:chOff x="740964" y="3852809"/>
            <a:chExt cx="10710071" cy="2453261"/>
          </a:xfrm>
        </p:grpSpPr>
        <p:grpSp>
          <p:nvGrpSpPr>
            <p:cNvPr id="54" name="Grupo 53">
              <a:extLst>
                <a:ext uri="{FF2B5EF4-FFF2-40B4-BE49-F238E27FC236}">
                  <a16:creationId xmlns:a16="http://schemas.microsoft.com/office/drawing/2014/main" id="{6C7A9548-569E-4175-90EF-F55B75667DA1}"/>
                </a:ext>
              </a:extLst>
            </p:cNvPr>
            <p:cNvGrpSpPr/>
            <p:nvPr/>
          </p:nvGrpSpPr>
          <p:grpSpPr>
            <a:xfrm>
              <a:off x="740964" y="3852809"/>
              <a:ext cx="10710071" cy="2453261"/>
              <a:chOff x="817533" y="2459712"/>
              <a:chExt cx="10710071" cy="4195481"/>
            </a:xfrm>
          </p:grpSpPr>
          <p:sp>
            <p:nvSpPr>
              <p:cNvPr id="40" name="Rectángulo 39">
                <a:extLst>
                  <a:ext uri="{FF2B5EF4-FFF2-40B4-BE49-F238E27FC236}">
                    <a16:creationId xmlns:a16="http://schemas.microsoft.com/office/drawing/2014/main" id="{7AA41172-A083-4A73-B1E7-0105777262FF}"/>
                  </a:ext>
                </a:extLst>
              </p:cNvPr>
              <p:cNvSpPr/>
              <p:nvPr/>
            </p:nvSpPr>
            <p:spPr>
              <a:xfrm>
                <a:off x="817533" y="2459712"/>
                <a:ext cx="10710071" cy="41954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48" name="Conector recto 47">
                <a:extLst>
                  <a:ext uri="{FF2B5EF4-FFF2-40B4-BE49-F238E27FC236}">
                    <a16:creationId xmlns:a16="http://schemas.microsoft.com/office/drawing/2014/main" id="{33ED8145-67B7-4E75-BFB0-C23807CE7872}"/>
                  </a:ext>
                </a:extLst>
              </p:cNvPr>
              <p:cNvCxnSpPr>
                <a:cxnSpLocks/>
              </p:cNvCxnSpPr>
              <p:nvPr/>
            </p:nvCxnSpPr>
            <p:spPr>
              <a:xfrm>
                <a:off x="4099389" y="3924915"/>
                <a:ext cx="0" cy="2730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5533A27B-DBF7-4CFE-A0AC-10D1136415CC}"/>
                  </a:ext>
                </a:extLst>
              </p:cNvPr>
              <p:cNvCxnSpPr>
                <a:cxnSpLocks/>
              </p:cNvCxnSpPr>
              <p:nvPr/>
            </p:nvCxnSpPr>
            <p:spPr>
              <a:xfrm>
                <a:off x="7931649" y="3924915"/>
                <a:ext cx="0" cy="27302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4" name="Gráfico 33">
              <a:extLst>
                <a:ext uri="{FF2B5EF4-FFF2-40B4-BE49-F238E27FC236}">
                  <a16:creationId xmlns:a16="http://schemas.microsoft.com/office/drawing/2014/main" id="{D25CB530-97A1-43F2-AE10-911B872875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4225" y="5137478"/>
              <a:ext cx="3221420" cy="931687"/>
            </a:xfrm>
            <a:prstGeom prst="rect">
              <a:avLst/>
            </a:prstGeom>
          </p:spPr>
        </p:pic>
        <p:pic>
          <p:nvPicPr>
            <p:cNvPr id="29" name="Gráfico 28">
              <a:extLst>
                <a:ext uri="{FF2B5EF4-FFF2-40B4-BE49-F238E27FC236}">
                  <a16:creationId xmlns:a16="http://schemas.microsoft.com/office/drawing/2014/main" id="{97F0A123-1C85-4D71-B69F-264CA3C30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2789" y="4893087"/>
              <a:ext cx="1322381" cy="503207"/>
            </a:xfrm>
            <a:prstGeom prst="rect">
              <a:avLst/>
            </a:prstGeom>
          </p:spPr>
        </p:pic>
        <p:pic>
          <p:nvPicPr>
            <p:cNvPr id="33" name="Gráfico 32">
              <a:extLst>
                <a:ext uri="{FF2B5EF4-FFF2-40B4-BE49-F238E27FC236}">
                  <a16:creationId xmlns:a16="http://schemas.microsoft.com/office/drawing/2014/main" id="{199F3E5E-EE91-459D-8980-CFF38BDE2C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9450" y="5346444"/>
              <a:ext cx="1837287" cy="479801"/>
            </a:xfrm>
            <a:prstGeom prst="rect">
              <a:avLst/>
            </a:prstGeom>
          </p:spPr>
        </p:pic>
        <p:pic>
          <p:nvPicPr>
            <p:cNvPr id="25" name="Gráfico 24">
              <a:extLst>
                <a:ext uri="{FF2B5EF4-FFF2-40B4-BE49-F238E27FC236}">
                  <a16:creationId xmlns:a16="http://schemas.microsoft.com/office/drawing/2014/main" id="{3FC026D5-4BB1-4C9F-938A-1C2E2B9778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69450" y="5924128"/>
              <a:ext cx="3019238" cy="222347"/>
            </a:xfrm>
            <a:prstGeom prst="rect">
              <a:avLst/>
            </a:prstGeom>
          </p:spPr>
        </p:pic>
        <p:pic>
          <p:nvPicPr>
            <p:cNvPr id="7" name="Gráfico 6">
              <a:extLst>
                <a:ext uri="{FF2B5EF4-FFF2-40B4-BE49-F238E27FC236}">
                  <a16:creationId xmlns:a16="http://schemas.microsoft.com/office/drawing/2014/main" id="{EA1A2821-C5DA-4A10-8B04-A09D74FEDD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7464" y="6042126"/>
              <a:ext cx="3019238" cy="222347"/>
            </a:xfrm>
            <a:prstGeom prst="rect">
              <a:avLst/>
            </a:prstGeom>
          </p:spPr>
        </p:pic>
        <p:pic>
          <p:nvPicPr>
            <p:cNvPr id="9" name="Gráfico 8">
              <a:extLst>
                <a:ext uri="{FF2B5EF4-FFF2-40B4-BE49-F238E27FC236}">
                  <a16:creationId xmlns:a16="http://schemas.microsoft.com/office/drawing/2014/main" id="{445BA00D-7675-4873-8D63-78C90E65D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6191" y="5370548"/>
              <a:ext cx="1322381" cy="503207"/>
            </a:xfrm>
            <a:prstGeom prst="rect">
              <a:avLst/>
            </a:prstGeom>
          </p:spPr>
        </p:pic>
        <p:pic>
          <p:nvPicPr>
            <p:cNvPr id="11" name="Gráfico 10">
              <a:extLst>
                <a:ext uri="{FF2B5EF4-FFF2-40B4-BE49-F238E27FC236}">
                  <a16:creationId xmlns:a16="http://schemas.microsoft.com/office/drawing/2014/main" id="{DCB474E2-3DF4-4BC4-8A4C-5EF8A152BA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6191" y="4787490"/>
              <a:ext cx="1661750" cy="479801"/>
            </a:xfrm>
            <a:prstGeom prst="rect">
              <a:avLst/>
            </a:prstGeom>
          </p:spPr>
        </p:pic>
        <p:pic>
          <p:nvPicPr>
            <p:cNvPr id="36" name="Gráfico 35">
              <a:extLst>
                <a:ext uri="{FF2B5EF4-FFF2-40B4-BE49-F238E27FC236}">
                  <a16:creationId xmlns:a16="http://schemas.microsoft.com/office/drawing/2014/main" id="{95134F74-DEB3-4AD5-A68D-30BADED057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7464" y="3932652"/>
              <a:ext cx="957807" cy="222348"/>
            </a:xfrm>
            <a:prstGeom prst="rect">
              <a:avLst/>
            </a:prstGeom>
          </p:spPr>
        </p:pic>
        <p:cxnSp>
          <p:nvCxnSpPr>
            <p:cNvPr id="42" name="Conector recto 41">
              <a:extLst>
                <a:ext uri="{FF2B5EF4-FFF2-40B4-BE49-F238E27FC236}">
                  <a16:creationId xmlns:a16="http://schemas.microsoft.com/office/drawing/2014/main" id="{480F20D1-2337-4654-B414-B711A347CBD6}"/>
                </a:ext>
              </a:extLst>
            </p:cNvPr>
            <p:cNvCxnSpPr>
              <a:cxnSpLocks/>
            </p:cNvCxnSpPr>
            <p:nvPr/>
          </p:nvCxnSpPr>
          <p:spPr>
            <a:xfrm>
              <a:off x="740964" y="4709570"/>
              <a:ext cx="10710071" cy="0"/>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Gráfico 55">
              <a:extLst>
                <a:ext uri="{FF2B5EF4-FFF2-40B4-BE49-F238E27FC236}">
                  <a16:creationId xmlns:a16="http://schemas.microsoft.com/office/drawing/2014/main" id="{9E617B80-4635-4EE6-B21E-078C07F0A87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7464" y="4350359"/>
              <a:ext cx="1198096" cy="222327"/>
            </a:xfrm>
            <a:prstGeom prst="rect">
              <a:avLst/>
            </a:prstGeom>
          </p:spPr>
        </p:pic>
      </p:grpSp>
    </p:spTree>
    <p:extLst>
      <p:ext uri="{BB962C8B-B14F-4D97-AF65-F5344CB8AC3E}">
        <p14:creationId xmlns:p14="http://schemas.microsoft.com/office/powerpoint/2010/main" val="2594133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CE70BC5-E5F2-4D44-A1AC-1D79DDB60887}"/>
              </a:ext>
            </a:extLst>
          </p:cNvPr>
          <p:cNvSpPr/>
          <p:nvPr/>
        </p:nvSpPr>
        <p:spPr>
          <a:xfrm>
            <a:off x="1462908" y="3053788"/>
            <a:ext cx="8947150" cy="22345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a:extLst>
              <a:ext uri="{FF2B5EF4-FFF2-40B4-BE49-F238E27FC236}">
                <a16:creationId xmlns:a16="http://schemas.microsoft.com/office/drawing/2014/main" id="{17208E89-C9B3-4FAD-838A-C8ACDD6B513F}"/>
              </a:ext>
            </a:extLst>
          </p:cNvPr>
          <p:cNvSpPr>
            <a:spLocks noGrp="1"/>
          </p:cNvSpPr>
          <p:nvPr>
            <p:ph type="title"/>
          </p:nvPr>
        </p:nvSpPr>
        <p:spPr/>
        <p:txBody>
          <a:bodyPr/>
          <a:lstStyle/>
          <a:p>
            <a:r>
              <a:rPr lang="es-CL" dirty="0"/>
              <a:t>Representación problema monoobjetivo</a:t>
            </a:r>
          </a:p>
        </p:txBody>
      </p:sp>
      <p:pic>
        <p:nvPicPr>
          <p:cNvPr id="6" name="Marcador de contenido 5">
            <a:extLst>
              <a:ext uri="{FF2B5EF4-FFF2-40B4-BE49-F238E27FC236}">
                <a16:creationId xmlns:a16="http://schemas.microsoft.com/office/drawing/2014/main" id="{6BE2A5CF-D447-42B7-AE1E-450170EDEB4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3313" y="3033240"/>
            <a:ext cx="8947150" cy="2234557"/>
          </a:xfrm>
        </p:spPr>
      </p:pic>
      <p:sp>
        <p:nvSpPr>
          <p:cNvPr id="3" name="Marcador de número de diapositiva 2">
            <a:extLst>
              <a:ext uri="{FF2B5EF4-FFF2-40B4-BE49-F238E27FC236}">
                <a16:creationId xmlns:a16="http://schemas.microsoft.com/office/drawing/2014/main" id="{429A5396-FDE4-48D1-891F-E0005B4A997B}"/>
              </a:ext>
            </a:extLst>
          </p:cNvPr>
          <p:cNvSpPr>
            <a:spLocks noGrp="1"/>
          </p:cNvSpPr>
          <p:nvPr>
            <p:ph type="sldNum" sz="quarter" idx="12"/>
          </p:nvPr>
        </p:nvSpPr>
        <p:spPr/>
        <p:txBody>
          <a:bodyPr/>
          <a:lstStyle/>
          <a:p>
            <a:fld id="{A9EE5FD8-32AF-4EA8-9289-91CC9F0E55FD}" type="slidenum">
              <a:rPr lang="es-CL" smtClean="0"/>
              <a:t>55</a:t>
            </a:fld>
            <a:endParaRPr lang="es-CL"/>
          </a:p>
        </p:txBody>
      </p:sp>
      <p:sp>
        <p:nvSpPr>
          <p:cNvPr id="10" name="Marcador de contenido 2">
            <a:extLst>
              <a:ext uri="{FF2B5EF4-FFF2-40B4-BE49-F238E27FC236}">
                <a16:creationId xmlns:a16="http://schemas.microsoft.com/office/drawing/2014/main" id="{223B307F-01F5-4CA4-BCC9-A4FA1D7CBA09}"/>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 Problema de diseño de RDA basado en el costo de tuberías</a:t>
            </a:r>
          </a:p>
        </p:txBody>
      </p:sp>
    </p:spTree>
    <p:extLst>
      <p:ext uri="{BB962C8B-B14F-4D97-AF65-F5344CB8AC3E}">
        <p14:creationId xmlns:p14="http://schemas.microsoft.com/office/powerpoint/2010/main" val="2199432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E34BB-1AEB-4F6D-8ADE-11F13ADE1FAC}"/>
              </a:ext>
            </a:extLst>
          </p:cNvPr>
          <p:cNvSpPr/>
          <p:nvPr/>
        </p:nvSpPr>
        <p:spPr>
          <a:xfrm>
            <a:off x="3005458" y="2437919"/>
            <a:ext cx="6195317" cy="42124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a:extLst>
              <a:ext uri="{FF2B5EF4-FFF2-40B4-BE49-F238E27FC236}">
                <a16:creationId xmlns:a16="http://schemas.microsoft.com/office/drawing/2014/main" id="{17208E89-C9B3-4FAD-838A-C8ACDD6B513F}"/>
              </a:ext>
            </a:extLst>
          </p:cNvPr>
          <p:cNvSpPr>
            <a:spLocks noGrp="1"/>
          </p:cNvSpPr>
          <p:nvPr>
            <p:ph type="title"/>
          </p:nvPr>
        </p:nvSpPr>
        <p:spPr/>
        <p:txBody>
          <a:bodyPr/>
          <a:lstStyle/>
          <a:p>
            <a:r>
              <a:rPr lang="es-CL" dirty="0"/>
              <a:t>Representación problema multiobjetivo</a:t>
            </a:r>
          </a:p>
        </p:txBody>
      </p:sp>
      <p:pic>
        <p:nvPicPr>
          <p:cNvPr id="8" name="Marcador de contenido 7">
            <a:extLst>
              <a:ext uri="{FF2B5EF4-FFF2-40B4-BE49-F238E27FC236}">
                <a16:creationId xmlns:a16="http://schemas.microsoft.com/office/drawing/2014/main" id="{B26938EE-A31C-4DE6-B487-44CC2A007AB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1225" y="2437638"/>
            <a:ext cx="6181831" cy="4195762"/>
          </a:xfrm>
        </p:spPr>
      </p:pic>
      <p:sp>
        <p:nvSpPr>
          <p:cNvPr id="3" name="Marcador de número de diapositiva 2">
            <a:extLst>
              <a:ext uri="{FF2B5EF4-FFF2-40B4-BE49-F238E27FC236}">
                <a16:creationId xmlns:a16="http://schemas.microsoft.com/office/drawing/2014/main" id="{06C7F7AE-A187-4818-B7B2-133E294D7ED7}"/>
              </a:ext>
            </a:extLst>
          </p:cNvPr>
          <p:cNvSpPr>
            <a:spLocks noGrp="1"/>
          </p:cNvSpPr>
          <p:nvPr>
            <p:ph type="sldNum" sz="quarter" idx="12"/>
          </p:nvPr>
        </p:nvSpPr>
        <p:spPr/>
        <p:txBody>
          <a:bodyPr/>
          <a:lstStyle/>
          <a:p>
            <a:fld id="{A9EE5FD8-32AF-4EA8-9289-91CC9F0E55FD}" type="slidenum">
              <a:rPr lang="es-CL" smtClean="0"/>
              <a:t>56</a:t>
            </a:fld>
            <a:endParaRPr lang="es-CL"/>
          </a:p>
        </p:txBody>
      </p:sp>
      <p:sp>
        <p:nvSpPr>
          <p:cNvPr id="10" name="Marcador de contenido 2">
            <a:extLst>
              <a:ext uri="{FF2B5EF4-FFF2-40B4-BE49-F238E27FC236}">
                <a16:creationId xmlns:a16="http://schemas.microsoft.com/office/drawing/2014/main" id="{BCC83449-08E5-4FFB-9280-6362A17F9F9A}"/>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 Problema de operación basado en el Régimen de bombeo.</a:t>
            </a:r>
          </a:p>
        </p:txBody>
      </p:sp>
    </p:spTree>
    <p:extLst>
      <p:ext uri="{BB962C8B-B14F-4D97-AF65-F5344CB8AC3E}">
        <p14:creationId xmlns:p14="http://schemas.microsoft.com/office/powerpoint/2010/main" val="2942233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mj-lt"/>
                <a:ea typeface="+mj-ea"/>
                <a:cs typeface="+mj-cs"/>
              </a:rPr>
              <a:t>Anexos</a:t>
            </a:r>
            <a:endParaRPr lang="en-US" sz="8000" b="0" i="0" kern="1200" dirty="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8AED091F-9448-4100-9799-6FDA63D1026A}"/>
              </a:ext>
            </a:extLst>
          </p:cNvPr>
          <p:cNvSpPr>
            <a:spLocks noGrp="1"/>
          </p:cNvSpPr>
          <p:nvPr>
            <p:ph type="sldNum" sz="quarter" idx="12"/>
          </p:nvPr>
        </p:nvSpPr>
        <p:spPr/>
        <p:txBody>
          <a:bodyPr/>
          <a:lstStyle/>
          <a:p>
            <a:fld id="{A9EE5FD8-32AF-4EA8-9289-91CC9F0E55FD}" type="slidenum">
              <a:rPr lang="es-CL" smtClean="0"/>
              <a:t>57</a:t>
            </a:fld>
            <a:endParaRPr lang="es-CL"/>
          </a:p>
        </p:txBody>
      </p:sp>
    </p:spTree>
    <p:extLst>
      <p:ext uri="{BB962C8B-B14F-4D97-AF65-F5344CB8AC3E}">
        <p14:creationId xmlns:p14="http://schemas.microsoft.com/office/powerpoint/2010/main" val="2552725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EF16D-513E-4D98-8920-2080AA087D7E}"/>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Objetivos</a:t>
            </a:r>
          </a:p>
        </p:txBody>
      </p:sp>
      <p:sp>
        <p:nvSpPr>
          <p:cNvPr id="3" name="Marcador de contenido 2">
            <a:extLst>
              <a:ext uri="{FF2B5EF4-FFF2-40B4-BE49-F238E27FC236}">
                <a16:creationId xmlns:a16="http://schemas.microsoft.com/office/drawing/2014/main" id="{6E5DE166-8251-4412-A2C5-F6E1D4754B0C}"/>
              </a:ext>
            </a:extLst>
          </p:cNvPr>
          <p:cNvSpPr>
            <a:spLocks noGrp="1"/>
          </p:cNvSpPr>
          <p:nvPr>
            <p:ph idx="1"/>
          </p:nvPr>
        </p:nvSpPr>
        <p:spPr/>
        <p:txBody>
          <a:bodyPr>
            <a:normAutofit lnSpcReduction="10000"/>
          </a:bodyPr>
          <a:lstStyle/>
          <a:p>
            <a:r>
              <a:rPr lang="es-MX" dirty="0">
                <a:latin typeface="Times New Roman" panose="02020603050405020304" pitchFamily="18" charset="0"/>
                <a:cs typeface="Times New Roman" panose="02020603050405020304" pitchFamily="18" charset="0"/>
              </a:rPr>
              <a:t>Objetivo general</a:t>
            </a:r>
          </a:p>
          <a:p>
            <a:pPr lvl="1"/>
            <a:r>
              <a:rPr lang="es-MX" dirty="0"/>
              <a:t>Diseñar y desarrollar una aplicación extensible de escritorio para optimizar el diseño y operación de una red de distribución de agua.</a:t>
            </a:r>
            <a:endParaRPr lang="es-MX"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Objetivos específicos</a:t>
            </a:r>
          </a:p>
          <a:p>
            <a:pPr lvl="1"/>
            <a:r>
              <a:rPr lang="es-MX" dirty="0"/>
              <a:t>Diseñar software orientado a la optimización de RDA basado en la arquitectura lógica del </a:t>
            </a:r>
            <a:r>
              <a:rPr lang="es-MX" dirty="0" err="1"/>
              <a:t>framework</a:t>
            </a:r>
            <a:r>
              <a:rPr lang="es-MX" dirty="0"/>
              <a:t> multiobjetivo </a:t>
            </a:r>
            <a:r>
              <a:rPr lang="es-MX" dirty="0" err="1"/>
              <a:t>Jmetal</a:t>
            </a:r>
            <a:r>
              <a:rPr lang="es-MX" dirty="0"/>
              <a:t>.</a:t>
            </a:r>
          </a:p>
          <a:p>
            <a:pPr lvl="1"/>
            <a:r>
              <a:rPr lang="es-MX" dirty="0"/>
              <a:t>Implementar un algoritmo metaheurístico de optimización monoobjetivo para aplicar al problema de diseño de RDA.</a:t>
            </a:r>
          </a:p>
          <a:p>
            <a:pPr lvl="1"/>
            <a:r>
              <a:rPr lang="es-MX" dirty="0"/>
              <a:t>Implementar un algoritmo metaheurístico de optimización multiobjetivo para aplicar al problema de Régimen de bombeo en RDA.</a:t>
            </a:r>
            <a:endParaRPr lang="es-MX" dirty="0">
              <a:latin typeface="Times New Roman" panose="02020603050405020304" pitchFamily="18" charset="0"/>
              <a:cs typeface="Times New Roman" panose="02020603050405020304" pitchFamily="18" charset="0"/>
            </a:endParaRPr>
          </a:p>
          <a:p>
            <a:pPr lvl="1"/>
            <a:r>
              <a:rPr lang="es-MX" dirty="0"/>
              <a:t>Diseñar e implementar la interfaz gráfica del sistema de optimización de redes de agua potable desarrollado durante este proyecto.</a:t>
            </a:r>
          </a:p>
          <a:p>
            <a:pPr lvl="1"/>
            <a:endParaRPr lang="es-MX" dirty="0">
              <a:latin typeface="Times New Roman" panose="02020603050405020304" pitchFamily="18" charset="0"/>
              <a:cs typeface="Times New Roman" panose="02020603050405020304" pitchFamily="18" charset="0"/>
            </a:endParaRPr>
          </a:p>
          <a:p>
            <a:endParaRPr lang="es-MX"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D50AFD12-72F0-40B0-A4B9-FD156C4636D6}"/>
              </a:ext>
            </a:extLst>
          </p:cNvPr>
          <p:cNvSpPr>
            <a:spLocks noGrp="1"/>
          </p:cNvSpPr>
          <p:nvPr>
            <p:ph type="sldNum" sz="quarter" idx="12"/>
          </p:nvPr>
        </p:nvSpPr>
        <p:spPr/>
        <p:txBody>
          <a:bodyPr/>
          <a:lstStyle/>
          <a:p>
            <a:fld id="{A9EE5FD8-32AF-4EA8-9289-91CC9F0E55FD}" type="slidenum">
              <a:rPr lang="es-CL" smtClean="0"/>
              <a:t>6</a:t>
            </a:fld>
            <a:endParaRPr lang="es-CL"/>
          </a:p>
        </p:txBody>
      </p:sp>
    </p:spTree>
    <p:extLst>
      <p:ext uri="{BB962C8B-B14F-4D97-AF65-F5344CB8AC3E}">
        <p14:creationId xmlns:p14="http://schemas.microsoft.com/office/powerpoint/2010/main" val="239212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494C1-4CC1-437A-B378-7E71771BC786}"/>
              </a:ext>
            </a:extLst>
          </p:cNvPr>
          <p:cNvSpPr>
            <a:spLocks noGrp="1"/>
          </p:cNvSpPr>
          <p:nvPr>
            <p:ph type="title"/>
          </p:nvPr>
        </p:nvSpPr>
        <p:spPr/>
        <p:txBody>
          <a:bodyPr/>
          <a:lstStyle/>
          <a:p>
            <a:r>
              <a:rPr lang="es-MX" dirty="0">
                <a:latin typeface="Times New Roman" panose="02020603050405020304" pitchFamily="18" charset="0"/>
                <a:cs typeface="Times New Roman" panose="02020603050405020304" pitchFamily="18" charset="0"/>
              </a:rPr>
              <a:t>Trabajo Relacionado</a:t>
            </a:r>
            <a:endParaRPr lang="es-CL"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AFBBB14-AB01-43A9-9047-87796F7E9303}"/>
              </a:ext>
            </a:extLst>
          </p:cNvPr>
          <p:cNvSpPr>
            <a:spLocks noGrp="1"/>
          </p:cNvSpPr>
          <p:nvPr>
            <p:ph idx="1"/>
          </p:nvPr>
        </p:nvSpPr>
        <p:spPr>
          <a:xfrm>
            <a:off x="1103312" y="1507958"/>
            <a:ext cx="9147593" cy="4740441"/>
          </a:xfrm>
        </p:spPr>
        <p:txBody>
          <a:bodyPr>
            <a:normAutofit fontScale="85000" lnSpcReduction="20000"/>
          </a:bodyPr>
          <a:lstStyle/>
          <a:p>
            <a:r>
              <a:rPr lang="es-CL" dirty="0" err="1">
                <a:latin typeface="Times New Roman" panose="02020603050405020304" pitchFamily="18" charset="0"/>
                <a:cs typeface="Times New Roman" panose="02020603050405020304" pitchFamily="18" charset="0"/>
              </a:rPr>
              <a:t>Magmoredes</a:t>
            </a:r>
            <a:r>
              <a:rPr lang="es-CL" dirty="0">
                <a:latin typeface="Times New Roman" panose="02020603050405020304" pitchFamily="18" charset="0"/>
                <a:cs typeface="Times New Roman" panose="02020603050405020304" pitchFamily="18" charset="0"/>
              </a:rPr>
              <a:t>: </a:t>
            </a:r>
          </a:p>
          <a:p>
            <a:pPr lvl="1"/>
            <a:r>
              <a:rPr lang="es-CL" dirty="0" err="1">
                <a:latin typeface="Times New Roman" panose="02020603050405020304" pitchFamily="18" charset="0"/>
                <a:cs typeface="Times New Roman" panose="02020603050405020304" pitchFamily="18" charset="0"/>
              </a:rPr>
              <a:t>Micro-algoritmos</a:t>
            </a:r>
            <a:r>
              <a:rPr lang="es-CL" dirty="0">
                <a:latin typeface="Times New Roman" panose="02020603050405020304" pitchFamily="18" charset="0"/>
                <a:cs typeface="Times New Roman" panose="02020603050405020304" pitchFamily="18" charset="0"/>
              </a:rPr>
              <a:t> genéticos multiobjetivo</a:t>
            </a:r>
          </a:p>
          <a:p>
            <a:pPr lvl="1"/>
            <a:r>
              <a:rPr lang="es-MX" dirty="0">
                <a:latin typeface="Times New Roman" panose="02020603050405020304" pitchFamily="18" charset="0"/>
                <a:cs typeface="Times New Roman" panose="02020603050405020304" pitchFamily="18" charset="0"/>
              </a:rPr>
              <a:t>Optimización de los costo y la confiabilidad final de la red</a:t>
            </a:r>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a:p>
            <a:r>
              <a:rPr lang="es-CL" dirty="0" err="1">
                <a:latin typeface="Times New Roman" panose="02020603050405020304" pitchFamily="18" charset="0"/>
                <a:cs typeface="Times New Roman" panose="02020603050405020304" pitchFamily="18" charset="0"/>
              </a:rPr>
              <a:t>WaterGEMS</a:t>
            </a:r>
            <a:r>
              <a:rPr lang="es-CL" dirty="0">
                <a:latin typeface="Times New Roman" panose="02020603050405020304" pitchFamily="18" charset="0"/>
                <a:cs typeface="Times New Roman" panose="02020603050405020304" pitchFamily="18" charset="0"/>
              </a:rPr>
              <a:t>:</a:t>
            </a:r>
          </a:p>
          <a:p>
            <a:pPr lvl="1"/>
            <a:r>
              <a:rPr lang="es-MX" dirty="0">
                <a:latin typeface="Times New Roman" panose="02020603050405020304" pitchFamily="18" charset="0"/>
                <a:cs typeface="Times New Roman" panose="02020603050405020304" pitchFamily="18" charset="0"/>
              </a:rPr>
              <a:t>Construcción de modelos </a:t>
            </a:r>
            <a:r>
              <a:rPr lang="es-CL" dirty="0">
                <a:latin typeface="Times New Roman" panose="02020603050405020304" pitchFamily="18" charset="0"/>
                <a:cs typeface="Times New Roman" panose="02020603050405020304" pitchFamily="18" charset="0"/>
              </a:rPr>
              <a:t>geoespaciales, optimización de diseño, ciclos de bombeo, calibración automática del modelo; </a:t>
            </a:r>
            <a:r>
              <a:rPr lang="es-MX" dirty="0">
                <a:latin typeface="Times New Roman" panose="02020603050405020304" pitchFamily="18" charset="0"/>
                <a:cs typeface="Times New Roman" panose="02020603050405020304" pitchFamily="18" charset="0"/>
              </a:rPr>
              <a:t>y la gestión de activos.</a:t>
            </a:r>
          </a:p>
          <a:p>
            <a:pPr lvl="1"/>
            <a:r>
              <a:rPr lang="es-MX" dirty="0">
                <a:latin typeface="Times New Roman" panose="02020603050405020304" pitchFamily="18" charset="0"/>
                <a:cs typeface="Times New Roman" panose="02020603050405020304" pitchFamily="18" charset="0"/>
              </a:rPr>
              <a:t>No permite la adición de nuevos algoritmos</a:t>
            </a:r>
          </a:p>
          <a:p>
            <a:pPr lvl="1"/>
            <a:r>
              <a:rPr lang="es-CL" dirty="0">
                <a:latin typeface="Times New Roman" panose="02020603050405020304" pitchFamily="18" charset="0"/>
                <a:cs typeface="Times New Roman" panose="02020603050405020304" pitchFamily="18" charset="0"/>
              </a:rPr>
              <a:t>Incorpora algunos algoritmos predefinidos para resolver ciertos problema</a:t>
            </a:r>
          </a:p>
          <a:p>
            <a:pPr lvl="1"/>
            <a:r>
              <a:rPr lang="es-CL" dirty="0">
                <a:latin typeface="Times New Roman" panose="02020603050405020304" pitchFamily="18" charset="0"/>
                <a:cs typeface="Times New Roman" panose="02020603050405020304" pitchFamily="18" charset="0"/>
              </a:rPr>
              <a:t>Permite conexiones a datos externos</a:t>
            </a:r>
          </a:p>
          <a:p>
            <a:endParaRPr lang="es-CL" dirty="0">
              <a:latin typeface="Times New Roman" panose="02020603050405020304" pitchFamily="18" charset="0"/>
              <a:cs typeface="Times New Roman" panose="02020603050405020304" pitchFamily="18" charset="0"/>
            </a:endParaRPr>
          </a:p>
          <a:p>
            <a:r>
              <a:rPr lang="es-CL" dirty="0">
                <a:latin typeface="Times New Roman" panose="02020603050405020304" pitchFamily="18" charset="0"/>
                <a:cs typeface="Times New Roman" panose="02020603050405020304" pitchFamily="18" charset="0"/>
              </a:rPr>
              <a:t>EPANET: </a:t>
            </a:r>
          </a:p>
          <a:p>
            <a:pPr lvl="1"/>
            <a:r>
              <a:rPr lang="es-CL" dirty="0">
                <a:latin typeface="Times New Roman" panose="02020603050405020304" pitchFamily="18" charset="0"/>
                <a:cs typeface="Times New Roman" panose="02020603050405020304" pitchFamily="18" charset="0"/>
              </a:rPr>
              <a:t>Librería de simulación hidráulica (</a:t>
            </a:r>
            <a:r>
              <a:rPr lang="es-CL" dirty="0" err="1">
                <a:latin typeface="Times New Roman" panose="02020603050405020304" pitchFamily="18" charset="0"/>
                <a:cs typeface="Times New Roman" panose="02020603050405020304" pitchFamily="18" charset="0"/>
              </a:rPr>
              <a:t>dll</a:t>
            </a:r>
            <a:r>
              <a:rPr lang="es-CL" dirty="0">
                <a:latin typeface="Times New Roman" panose="02020603050405020304" pitchFamily="18" charset="0"/>
                <a:cs typeface="Times New Roman" panose="02020603050405020304" pitchFamily="18" charset="0"/>
              </a:rPr>
              <a:t>)</a:t>
            </a:r>
          </a:p>
          <a:p>
            <a:pPr lvl="1"/>
            <a:r>
              <a:rPr lang="es-CL" dirty="0">
                <a:latin typeface="Times New Roman" panose="02020603050405020304" pitchFamily="18" charset="0"/>
                <a:cs typeface="Times New Roman" panose="02020603050405020304" pitchFamily="18" charset="0"/>
              </a:rPr>
              <a:t>Permite mayor flexibilidad</a:t>
            </a:r>
          </a:p>
          <a:p>
            <a:pPr lvl="1"/>
            <a:r>
              <a:rPr lang="es-CL" dirty="0">
                <a:latin typeface="Times New Roman" panose="02020603050405020304" pitchFamily="18" charset="0"/>
                <a:cs typeface="Times New Roman" panose="02020603050405020304" pitchFamily="18" charset="0"/>
              </a:rPr>
              <a:t>Desarrollo toma mayor tiempo</a:t>
            </a:r>
          </a:p>
          <a:p>
            <a:pPr lvl="1"/>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4967AD04-2031-4D9D-806D-2C7ADAAA5357}"/>
              </a:ext>
            </a:extLst>
          </p:cNvPr>
          <p:cNvSpPr>
            <a:spLocks noGrp="1"/>
          </p:cNvSpPr>
          <p:nvPr>
            <p:ph type="sldNum" sz="quarter" idx="12"/>
          </p:nvPr>
        </p:nvSpPr>
        <p:spPr/>
        <p:txBody>
          <a:bodyPr/>
          <a:lstStyle/>
          <a:p>
            <a:fld id="{A9EE5FD8-32AF-4EA8-9289-91CC9F0E55FD}" type="slidenum">
              <a:rPr lang="es-CL" smtClean="0"/>
              <a:t>7</a:t>
            </a:fld>
            <a:endParaRPr lang="es-CL"/>
          </a:p>
        </p:txBody>
      </p:sp>
    </p:spTree>
    <p:extLst>
      <p:ext uri="{BB962C8B-B14F-4D97-AF65-F5344CB8AC3E}">
        <p14:creationId xmlns:p14="http://schemas.microsoft.com/office/powerpoint/2010/main" val="1274690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F9A4F-165F-41E6-8511-C61F160CA42F}"/>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Times New Roman" panose="02020603050405020304" pitchFamily="18" charset="0"/>
                <a:cs typeface="Times New Roman" panose="02020603050405020304" pitchFamily="18" charset="0"/>
              </a:rPr>
              <a:t>Metodología</a:t>
            </a:r>
            <a:r>
              <a:rPr lang="en-US" sz="8000" b="0" i="0" kern="1200" dirty="0">
                <a:solidFill>
                  <a:schemeClr val="tx2"/>
                </a:solidFill>
                <a:latin typeface="Times New Roman" panose="02020603050405020304" pitchFamily="18" charset="0"/>
                <a:cs typeface="Times New Roman" panose="02020603050405020304" pitchFamily="18" charset="0"/>
              </a:rPr>
              <a:t> de </a:t>
            </a:r>
            <a:r>
              <a:rPr lang="en-US" sz="8000" b="0" i="0" kern="1200" dirty="0" err="1">
                <a:solidFill>
                  <a:schemeClr val="tx2"/>
                </a:solidFill>
                <a:latin typeface="Times New Roman" panose="02020603050405020304" pitchFamily="18" charset="0"/>
                <a:cs typeface="Times New Roman" panose="02020603050405020304" pitchFamily="18" charset="0"/>
              </a:rPr>
              <a:t>desarrollo</a:t>
            </a:r>
            <a:endParaRPr lang="en-US" sz="8000" b="0" i="0" kern="1200" dirty="0">
              <a:solidFill>
                <a:schemeClr val="tx2"/>
              </a:solidFill>
              <a:latin typeface="Times New Roman" panose="02020603050405020304" pitchFamily="18"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5E7BEC77-4AB8-4E1E-AD7B-EABCA4409AD3}"/>
              </a:ext>
            </a:extLst>
          </p:cNvPr>
          <p:cNvSpPr>
            <a:spLocks noGrp="1"/>
          </p:cNvSpPr>
          <p:nvPr>
            <p:ph type="sldNum" sz="quarter" idx="12"/>
          </p:nvPr>
        </p:nvSpPr>
        <p:spPr/>
        <p:txBody>
          <a:bodyPr/>
          <a:lstStyle/>
          <a:p>
            <a:fld id="{A9EE5FD8-32AF-4EA8-9289-91CC9F0E55FD}" type="slidenum">
              <a:rPr lang="es-CL" smtClean="0"/>
              <a:t>8</a:t>
            </a:fld>
            <a:endParaRPr lang="es-CL"/>
          </a:p>
        </p:txBody>
      </p:sp>
    </p:spTree>
    <p:extLst>
      <p:ext uri="{BB962C8B-B14F-4D97-AF65-F5344CB8AC3E}">
        <p14:creationId xmlns:p14="http://schemas.microsoft.com/office/powerpoint/2010/main" val="3533846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6A0C8-9E81-40A2-8AEB-A34E4C527F72}"/>
              </a:ext>
            </a:extLst>
          </p:cNvPr>
          <p:cNvSpPr>
            <a:spLocks noGrp="1"/>
          </p:cNvSpPr>
          <p:nvPr>
            <p:ph type="title"/>
          </p:nvPr>
        </p:nvSpPr>
        <p:spPr/>
        <p:txBody>
          <a:bodyPr/>
          <a:lstStyle/>
          <a:p>
            <a:r>
              <a:rPr lang="es-MX" dirty="0">
                <a:latin typeface="Times New Roman" panose="02020603050405020304" pitchFamily="18" charset="0"/>
                <a:cs typeface="Times New Roman" panose="02020603050405020304" pitchFamily="18" charset="0"/>
              </a:rPr>
              <a:t>Metodología de Desarrollo</a:t>
            </a:r>
            <a:endParaRPr lang="es-CL"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D9942053-DF85-4EDB-ACC2-222081875B06}"/>
              </a:ext>
            </a:extLst>
          </p:cNvPr>
          <p:cNvSpPr>
            <a:spLocks noGrp="1"/>
          </p:cNvSpPr>
          <p:nvPr>
            <p:ph idx="1"/>
          </p:nvPr>
        </p:nvSpPr>
        <p:spPr>
          <a:xfrm>
            <a:off x="1103313" y="2052918"/>
            <a:ext cx="5106496" cy="4553365"/>
          </a:xfrm>
        </p:spPr>
        <p:txBody>
          <a:bodyPr>
            <a:normAutofit fontScale="92500" lnSpcReduction="10000"/>
          </a:bodyPr>
          <a:lstStyle/>
          <a:p>
            <a:r>
              <a:rPr lang="es-MX" dirty="0">
                <a:latin typeface="Times New Roman" panose="02020603050405020304" pitchFamily="18" charset="0"/>
                <a:cs typeface="Times New Roman" panose="02020603050405020304" pitchFamily="18" charset="0"/>
              </a:rPr>
              <a:t>Iterativa e Incremental</a:t>
            </a:r>
          </a:p>
          <a:p>
            <a:pPr lvl="1"/>
            <a:r>
              <a:rPr lang="es-MX" dirty="0">
                <a:latin typeface="Times New Roman" panose="02020603050405020304" pitchFamily="18" charset="0"/>
                <a:cs typeface="Times New Roman" panose="02020603050405020304" pitchFamily="18" charset="0"/>
              </a:rPr>
              <a:t>Análisis</a:t>
            </a:r>
          </a:p>
          <a:p>
            <a:pPr lvl="1"/>
            <a:r>
              <a:rPr lang="es-MX" dirty="0">
                <a:latin typeface="Times New Roman" panose="02020603050405020304" pitchFamily="18" charset="0"/>
                <a:cs typeface="Times New Roman" panose="02020603050405020304" pitchFamily="18" charset="0"/>
              </a:rPr>
              <a:t>Diseño</a:t>
            </a:r>
          </a:p>
          <a:p>
            <a:pPr lvl="1"/>
            <a:r>
              <a:rPr lang="es-MX" dirty="0">
                <a:latin typeface="Times New Roman" panose="02020603050405020304" pitchFamily="18" charset="0"/>
                <a:cs typeface="Times New Roman" panose="02020603050405020304" pitchFamily="18" charset="0"/>
              </a:rPr>
              <a:t>Implementación</a:t>
            </a:r>
          </a:p>
          <a:p>
            <a:pPr lvl="1"/>
            <a:r>
              <a:rPr lang="es-MX" dirty="0">
                <a:latin typeface="Times New Roman" panose="02020603050405020304" pitchFamily="18" charset="0"/>
                <a:cs typeface="Times New Roman" panose="02020603050405020304" pitchFamily="18" charset="0"/>
              </a:rPr>
              <a:t>Pruebas</a:t>
            </a:r>
          </a:p>
          <a:p>
            <a:endParaRPr lang="es-MX"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Adaptaciones realizadas a la metodología</a:t>
            </a:r>
          </a:p>
          <a:p>
            <a:pPr lvl="1"/>
            <a:r>
              <a:rPr lang="es-MX" dirty="0">
                <a:latin typeface="Times New Roman" panose="02020603050405020304" pitchFamily="18" charset="0"/>
                <a:cs typeface="Times New Roman" panose="02020603050405020304" pitchFamily="18" charset="0"/>
              </a:rPr>
              <a:t>Disminuir la cantidad de documentación de cada fase</a:t>
            </a:r>
          </a:p>
          <a:p>
            <a:pPr lvl="1"/>
            <a:r>
              <a:rPr lang="es-MX" dirty="0">
                <a:latin typeface="Times New Roman" panose="02020603050405020304" pitchFamily="18" charset="0"/>
                <a:cs typeface="Times New Roman" panose="02020603050405020304" pitchFamily="18" charset="0"/>
              </a:rPr>
              <a:t>Llevar a cabo más de una fase en una iteración al mismo tiempo</a:t>
            </a:r>
          </a:p>
          <a:p>
            <a:pPr lvl="1"/>
            <a:r>
              <a:rPr lang="es-MX" dirty="0">
                <a:latin typeface="Times New Roman" panose="02020603050405020304" pitchFamily="18" charset="0"/>
                <a:cs typeface="Times New Roman" panose="02020603050405020304" pitchFamily="18" charset="0"/>
              </a:rPr>
              <a:t>Los roles de analista, diseñador, implementador y </a:t>
            </a:r>
            <a:r>
              <a:rPr lang="es-MX" dirty="0" err="1">
                <a:latin typeface="Times New Roman" panose="02020603050405020304" pitchFamily="18" charset="0"/>
                <a:cs typeface="Times New Roman" panose="02020603050405020304" pitchFamily="18" charset="0"/>
              </a:rPr>
              <a:t>tester</a:t>
            </a:r>
            <a:r>
              <a:rPr lang="es-MX" dirty="0">
                <a:latin typeface="Times New Roman" panose="02020603050405020304" pitchFamily="18" charset="0"/>
                <a:cs typeface="Times New Roman" panose="02020603050405020304" pitchFamily="18" charset="0"/>
              </a:rPr>
              <a:t> son llevado a cabo por una sola persona.</a:t>
            </a:r>
          </a:p>
          <a:p>
            <a:pPr marL="0" indent="0">
              <a:buNone/>
            </a:pPr>
            <a:endParaRPr lang="es-CL" dirty="0"/>
          </a:p>
        </p:txBody>
      </p:sp>
      <p:sp>
        <p:nvSpPr>
          <p:cNvPr id="4" name="Marcador de número de diapositiva 3">
            <a:extLst>
              <a:ext uri="{FF2B5EF4-FFF2-40B4-BE49-F238E27FC236}">
                <a16:creationId xmlns:a16="http://schemas.microsoft.com/office/drawing/2014/main" id="{E41EACD6-5DFB-4753-88D6-E1F88A4947CF}"/>
              </a:ext>
            </a:extLst>
          </p:cNvPr>
          <p:cNvSpPr>
            <a:spLocks noGrp="1"/>
          </p:cNvSpPr>
          <p:nvPr>
            <p:ph type="sldNum" sz="quarter" idx="12"/>
          </p:nvPr>
        </p:nvSpPr>
        <p:spPr/>
        <p:txBody>
          <a:bodyPr/>
          <a:lstStyle/>
          <a:p>
            <a:fld id="{A9EE5FD8-32AF-4EA8-9289-91CC9F0E55FD}" type="slidenum">
              <a:rPr lang="es-CL" smtClean="0"/>
              <a:t>9</a:t>
            </a:fld>
            <a:endParaRPr lang="es-CL"/>
          </a:p>
        </p:txBody>
      </p:sp>
      <p:grpSp>
        <p:nvGrpSpPr>
          <p:cNvPr id="8" name="Grupo 7">
            <a:extLst>
              <a:ext uri="{FF2B5EF4-FFF2-40B4-BE49-F238E27FC236}">
                <a16:creationId xmlns:a16="http://schemas.microsoft.com/office/drawing/2014/main" id="{EEBAE88C-E671-457B-9518-54596AF8CE28}"/>
              </a:ext>
            </a:extLst>
          </p:cNvPr>
          <p:cNvGrpSpPr/>
          <p:nvPr/>
        </p:nvGrpSpPr>
        <p:grpSpPr>
          <a:xfrm>
            <a:off x="6211192" y="2052918"/>
            <a:ext cx="5663470" cy="3996648"/>
            <a:chOff x="4014787" y="2198670"/>
            <a:chExt cx="4163442" cy="2455523"/>
          </a:xfrm>
        </p:grpSpPr>
        <p:sp>
          <p:nvSpPr>
            <p:cNvPr id="7" name="Rectángulo 6">
              <a:extLst>
                <a:ext uri="{FF2B5EF4-FFF2-40B4-BE49-F238E27FC236}">
                  <a16:creationId xmlns:a16="http://schemas.microsoft.com/office/drawing/2014/main" id="{524798B7-F7AC-46EC-AE07-117A2C82961A}"/>
                </a:ext>
              </a:extLst>
            </p:cNvPr>
            <p:cNvSpPr/>
            <p:nvPr/>
          </p:nvSpPr>
          <p:spPr>
            <a:xfrm>
              <a:off x="4017196" y="2198670"/>
              <a:ext cx="4161033" cy="24555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12E65076-5584-4CFA-83D0-86CA05B4DA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4787" y="2205037"/>
              <a:ext cx="4162425" cy="2447925"/>
            </a:xfrm>
            <a:prstGeom prst="rect">
              <a:avLst/>
            </a:prstGeom>
          </p:spPr>
        </p:pic>
      </p:grpSp>
    </p:spTree>
    <p:extLst>
      <p:ext uri="{BB962C8B-B14F-4D97-AF65-F5344CB8AC3E}">
        <p14:creationId xmlns:p14="http://schemas.microsoft.com/office/powerpoint/2010/main" val="3546235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Personalizado 1">
      <a:majorFont>
        <a:latin typeface="Times New Roman"/>
        <a:ea typeface=""/>
        <a:cs typeface=""/>
      </a:majorFont>
      <a:minorFont>
        <a:latin typeface="Times New Roman"/>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4254</Words>
  <Application>Microsoft Office PowerPoint</Application>
  <PresentationFormat>Panorámica</PresentationFormat>
  <Paragraphs>495</Paragraphs>
  <Slides>57</Slides>
  <Notes>47</Notes>
  <HiddenSlides>1</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57</vt:i4>
      </vt:variant>
    </vt:vector>
  </HeadingPairs>
  <TitlesOfParts>
    <vt:vector size="67" baseType="lpstr">
      <vt:lpstr>Arial</vt:lpstr>
      <vt:lpstr>Calibri</vt:lpstr>
      <vt:lpstr>Calibri Light</vt:lpstr>
      <vt:lpstr>Cambria Math</vt:lpstr>
      <vt:lpstr>Times New Roman</vt:lpstr>
      <vt:lpstr>Wingdings</vt:lpstr>
      <vt:lpstr>Wingdings 3</vt:lpstr>
      <vt:lpstr>Ion</vt:lpstr>
      <vt:lpstr>Diseño personalizado</vt:lpstr>
      <vt:lpstr>PDF</vt:lpstr>
      <vt:lpstr>Software para la optimización de redes de distribución de agua potable </vt:lpstr>
      <vt:lpstr>Introducción</vt:lpstr>
      <vt:lpstr>Contexto</vt:lpstr>
      <vt:lpstr>Problema</vt:lpstr>
      <vt:lpstr>Propuesta de Solución</vt:lpstr>
      <vt:lpstr>Objetivos</vt:lpstr>
      <vt:lpstr>Trabajo Relacionado</vt:lpstr>
      <vt:lpstr>Metodología de desarrollo</vt:lpstr>
      <vt:lpstr>Metodología de Desarrollo</vt:lpstr>
      <vt:lpstr>Desarrollo</vt:lpstr>
      <vt:lpstr>Concepción del proyecto</vt:lpstr>
      <vt:lpstr>Planificación</vt:lpstr>
      <vt:lpstr>Tecnología utilizada</vt:lpstr>
      <vt:lpstr>Requisitos</vt:lpstr>
      <vt:lpstr>Diseño</vt:lpstr>
      <vt:lpstr>Diseño</vt:lpstr>
      <vt:lpstr>Diseño</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Pruebas</vt:lpstr>
      <vt:lpstr>Pruebas</vt:lpstr>
      <vt:lpstr>Pruebas</vt:lpstr>
      <vt:lpstr>Metodología de evaluación </vt:lpstr>
      <vt:lpstr>Metodología de Evaluación</vt:lpstr>
      <vt:lpstr>Evaluación </vt:lpstr>
      <vt:lpstr>Diseño del caso</vt:lpstr>
      <vt:lpstr>Diseño del caso</vt:lpstr>
      <vt:lpstr>Recolección de datos</vt:lpstr>
      <vt:lpstr>Análisis de datos</vt:lpstr>
      <vt:lpstr>Análisis de datos</vt:lpstr>
      <vt:lpstr>Análisis de datos</vt:lpstr>
      <vt:lpstr>Análisis de datos</vt:lpstr>
      <vt:lpstr>Conclusión estudio de caso</vt:lpstr>
      <vt:lpstr>Conclusión y trabajo futuro</vt:lpstr>
      <vt:lpstr>Conclusión</vt:lpstr>
      <vt:lpstr>Trabajo Futuro</vt:lpstr>
      <vt:lpstr>Fin</vt:lpstr>
      <vt:lpstr>Anexos</vt:lpstr>
      <vt:lpstr>Operadores de selección</vt:lpstr>
      <vt:lpstr>Operadores de selección</vt:lpstr>
      <vt:lpstr>Operadores de mutación</vt:lpstr>
      <vt:lpstr>Operadores de mutación</vt:lpstr>
      <vt:lpstr>Operadores de cruzamiento</vt:lpstr>
      <vt:lpstr>Operadores de cruzamiento</vt:lpstr>
      <vt:lpstr>Representación problema monoobjetivo</vt:lpstr>
      <vt:lpstr>Representación problema multiobjetivo</vt:lpstr>
      <vt:lpstr>Anexos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para la optimización de redes de distribución de agua potable  jHawanetFramework</dc:title>
  <dc:creator>gabriel gonzalo sanhueza fuentes</dc:creator>
  <cp:lastModifiedBy>gabriel gonzalo sanhueza fuentes</cp:lastModifiedBy>
  <cp:revision>18</cp:revision>
  <dcterms:created xsi:type="dcterms:W3CDTF">2020-08-15T19:23:00Z</dcterms:created>
  <dcterms:modified xsi:type="dcterms:W3CDTF">2020-08-16T21:45:45Z</dcterms:modified>
</cp:coreProperties>
</file>